
<file path=[Content_Types].xml><?xml version="1.0" encoding="utf-8"?>
<Types xmlns="http://schemas.openxmlformats.org/package/2006/content-types">
  <Default Extension="jpeg" ContentType="image/jpeg"/>
  <Default Extension="png" ContentType="image/png"/>
  <Default Extension="xml" ContentType="application/xml"/>
  <Default Extension="rels" ContentType="application/vnd.openxmlformats-package.relationships+xml"/>
  <Override PartName="/ppt/media/image21.jpeg" ContentType="image/jpeg"/>
  <Override PartName="/ppt/media/image18.jpeg" ContentType="image/jpeg"/>
  <Override PartName="/ppt/media/image17.jpeg" ContentType="image/jpeg"/>
  <Override PartName="/ppt/media/image1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media/image22.jpeg" ContentType="image/jpeg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Layouts/slideLayout3.xml" ContentType="application/vnd.openxmlformats-officedocument.presentationml.slideLayout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ppt/media/image10.jpeg" ContentType="image/jpeg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Layouts/slideLayout5.xml" ContentType="application/vnd.openxmlformats-officedocument.presentationml.slideLayout+xml"/>
  <Override PartName="/ppt/media/image24.jpeg" ContentType="image/jpeg"/>
  <Override PartName="/ppt/media/image25.jpeg" ContentType="image/jpeg"/>
  <Override PartName="/ppt/media/image20.jpeg" ContentType="image/jpeg"/>
  <Override PartName="/ppt/media/image26.jpeg" ContentType="image/jpeg"/>
  <Override PartName="/ppt/media/image15.jpeg" ContentType="image/jpeg"/>
  <Override PartName="/ppt/media/image5.png" ContentType="image/png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media/image16.jpeg" ContentType="image/jpeg"/>
  <Override PartName="/ppt/media/image7.png" ContentType="image/png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media/image14.jpeg" ContentType="image/jpeg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media/image2.png" ContentType="image/png"/>
  <Override PartName="/ppt/media/image3.png" ContentType="image/png"/>
  <Override PartName="/ppt/media/image4.png" ContentType="image/png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media/image6.png" ContentType="image/png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media/image12.jpeg" ContentType="image/jpeg"/>
  <Override PartName="/ppt/slides/slide3.xml" ContentType="application/vnd.openxmlformats-officedocument.presentationml.slide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media/image9.jpeg" ContentType="image/jpeg"/>
  <Override PartName="/ppt/slideLayouts/slideLayout6.xml" ContentType="application/vnd.openxmlformats-officedocument.presentationml.slideLayout+xml"/>
  <Override PartName="/ppt/media/image8.png" ContentType="image/png"/>
  <Override PartName="/ppt/media/image23.jpeg" ContentType="image/jpeg"/>
  <Override PartName="/ppt/media/image13.jpeg" ContentType="image/jpeg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media/image1.png" ContentType="image/png"/>
  <Override PartName="/ppt/media/image19.jpeg" ContentType="image/jpeg"/>
  <Override PartName="/ppt/presentation.xml" ContentType="application/vnd.openxmlformats-officedocument.presentationml.presentation.main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3" Type="http://schemas.openxmlformats.org/officeDocument/2006/relationships/custom-properties" Target="docProps/custom.xml" /><Relationship Id="rId0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r:id="rId1"/>
  </p:sldMasterIdLst>
  <p:notesMasterIdLst>
    <p:notesMasterId r:id="rId17"/>
  </p:notesMasterIdLst>
  <p:sldIdLst>
    <p:sldId r:id="rId3" id="289"/>
    <p:sldId r:id="rId4" id="288"/>
    <p:sldId r:id="rId5" id="262"/>
    <p:sldId r:id="rId6" id="266"/>
    <p:sldId r:id="rId7" id="284"/>
    <p:sldId r:id="rId8" id="259"/>
    <p:sldId r:id="rId9" id="268"/>
    <p:sldId r:id="rId10" id="269"/>
    <p:sldId r:id="rId11" id="270"/>
    <p:sldId r:id="rId12" id="285"/>
    <p:sldId r:id="rId13" id="273"/>
    <p:sldId r:id="rId14" id="274"/>
    <p:sldId r:id="rId15" id="275"/>
    <p:sldId r:id="rId16" id="2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402" y="-1608"/>
      </p:cViewPr>
      <p:guideLst>
        <p:guide orient="horz" pos="2184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<Relationships xmlns="http://schemas.openxmlformats.org/package/2006/relationships"><Relationship Id="rId17" Type="http://schemas.openxmlformats.org/officeDocument/2006/relationships/notesMaster" Target="notesMasters/notesMaster1.xml" /><Relationship Id="rId15" Type="http://schemas.openxmlformats.org/officeDocument/2006/relationships/slide" Target="slides/slide13.xml" /><Relationship Id="rId13" Type="http://schemas.openxmlformats.org/officeDocument/2006/relationships/slide" Target="slides/slide11.xml" /><Relationship Id="rId12" Type="http://schemas.openxmlformats.org/officeDocument/2006/relationships/slide" Target="slides/slide10.xml" /><Relationship Id="rId11" Type="http://schemas.openxmlformats.org/officeDocument/2006/relationships/slide" Target="slides/slide9.xml" /><Relationship Id="rId10" Type="http://schemas.openxmlformats.org/officeDocument/2006/relationships/slide" Target="slides/slide8.xml" /><Relationship Id="rId9" Type="http://schemas.openxmlformats.org/officeDocument/2006/relationships/slide" Target="slides/slide7.xml" /><Relationship Id="rId18" Type="http://schemas.openxmlformats.org/officeDocument/2006/relationships/presProps" Target="presProps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6" Type="http://schemas.openxmlformats.org/officeDocument/2006/relationships/slide" Target="slides/slide4.xml" /><Relationship Id="rId16" Type="http://schemas.openxmlformats.org/officeDocument/2006/relationships/slide" Target="slides/slide14.xml" /><Relationship Id="rId1" Type="http://schemas.openxmlformats.org/officeDocument/2006/relationships/slideMaster" Target="slideMasters/slideMaster1.xml" /><Relationship Id="rId19" Type="http://schemas.openxmlformats.org/officeDocument/2006/relationships/viewProps" Target="viewProps.xml" /><Relationship Id="rId14" Type="http://schemas.openxmlformats.org/officeDocument/2006/relationships/slide" Target="slides/slide12.xml" /><Relationship Id="rId2" Type="http://schemas.openxmlformats.org/officeDocument/2006/relationships/theme" Target="theme/theme1.xml" /><Relationship Id="rId5" Type="http://schemas.openxmlformats.org/officeDocument/2006/relationships/slide" Target="slides/slide3.xml" /><Relationship Id="rId20" Type="http://schemas.openxmlformats.org/officeDocument/2006/relationships/tableStyles" Target="tableStyles.xml" /><Relationship Id="rId4" Type="http://schemas.openxmlformats.org/officeDocument/2006/relationships/slide" Target="slides/slide2.xml" /><Relationship Id="rId3" Type="http://schemas.openxmlformats.org/officeDocument/2006/relationships/slide" Target="slides/slide1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3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9" Type="http://schemas.openxmlformats.org/officeDocument/2006/relationships/slideLayout" Target="../slideLayouts/slideLayout9.xml" /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6" Type="http://schemas.openxmlformats.org/officeDocument/2006/relationships/slideLayout" Target="../slideLayouts/slideLayout6.xml" /><Relationship Id="rId12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7" Type="http://schemas.openxmlformats.org/officeDocument/2006/relationships/slideLayout" Target="../slideLayouts/slideLayout7.xml" /><Relationship Id="rId11" Type="http://schemas.openxmlformats.org/officeDocument/2006/relationships/slideLayout" Target="../slideLayouts/slideLayout11.xml" /><Relationship Id="rId2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1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image" Target="../media/image2.png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../media/image8.png" /><Relationship Id="rId6" Type="http://schemas.openxmlformats.org/officeDocument/2006/relationships/slideLayout" Target="../slideLayouts/slideLayout1.xml" /><Relationship Id="rId4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image" Target="../media/image7.png" /></Relationships>
</file>

<file path=ppt/slides/_rels/slide11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image" Target="../media/image19.jpeg" /><Relationship Id="rId1" Type="http://schemas.openxmlformats.org/officeDocument/2006/relationships/image" Target="../media/image18.jpeg" /></Relationships>
</file>

<file path=ppt/slides/_rels/slide12.xml.rels><?xml version="1.0" encoding="UTF-8" standalone="yes"?><Relationships xmlns="http://schemas.openxmlformats.org/package/2006/relationships"><Relationship Id="rId4" Type="http://schemas.openxmlformats.org/officeDocument/2006/relationships/image" Target="../media/image23.jpeg" /><Relationship Id="rId3" Type="http://schemas.openxmlformats.org/officeDocument/2006/relationships/image" Target="../media/image22.jpeg" /><Relationship Id="rId5" Type="http://schemas.openxmlformats.org/officeDocument/2006/relationships/slideLayout" Target="../slideLayouts/slideLayout2.xml" /><Relationship Id="rId2" Type="http://schemas.openxmlformats.org/officeDocument/2006/relationships/image" Target="../media/image21.jpeg" /><Relationship Id="rId1" Type="http://schemas.openxmlformats.org/officeDocument/2006/relationships/image" Target="../media/image20.jpeg" /></Relationships>
</file>

<file path=ppt/slides/_rels/slide13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2.xml" /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image" Target="../media/image24.jpeg" /></Relationships>
</file>

<file path=ppt/slides/_rels/slide14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image" Target="../media/image4.png" /><Relationship Id="rId1" Type="http://schemas.openxmlformats.org/officeDocument/2006/relationships/image" Target="../media/image2.png" /></Relationships>
</file>

<file path=ppt/slides/_rels/slide2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1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image" Target="../media/image2.png" /></Relationships>
</file>

<file path=ppt/slides/_rels/slide3.xml.rels><?xml version="1.0" encoding="UTF-8" standalone="yes"?><Relationships xmlns="http://schemas.openxmlformats.org/package/2006/relationships"><Relationship Id="rId6" Type="http://schemas.openxmlformats.org/officeDocument/2006/relationships/slideLayout" Target="../slideLayouts/slideLayout1.xml" /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4" Type="http://schemas.openxmlformats.org/officeDocument/2006/relationships/image" Target="../media/image8.png" /><Relationship Id="rId1" Type="http://schemas.openxmlformats.org/officeDocument/2006/relationships/image" Target="../media/image2.png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4" Type="http://schemas.openxmlformats.org/officeDocument/2006/relationships/image" Target="../media/image2.png" /><Relationship Id="rId3" Type="http://schemas.openxmlformats.org/officeDocument/2006/relationships/image" Target="../media/image8.png" /><Relationship Id="rId5" Type="http://schemas.openxmlformats.org/officeDocument/2006/relationships/slideLayout" Target="../slideLayouts/slideLayout1.xml" /><Relationship Id="rId2" Type="http://schemas.openxmlformats.org/officeDocument/2006/relationships/image" Target="../media/image3.png" /><Relationship Id="rId1" Type="http://schemas.openxmlformats.org/officeDocument/2006/relationships/image" Target="../media/image7.png" /></Relationships>
</file>

<file path=ppt/slides/_rels/slide6.xml.rels><?xml version="1.0" encoding="UTF-8" standalone="yes"?>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image" Target="../media/image10.jpeg" /><Relationship Id="rId1" Type="http://schemas.openxmlformats.org/officeDocument/2006/relationships/image" Target="../media/image9.jpeg" /></Relationships>
</file>

<file path=ppt/slides/_rels/slide7.xml.rels><?xml version="1.0" encoding="UTF-8" standalone="yes"?><Relationships xmlns="http://schemas.openxmlformats.org/package/2006/relationships"><Relationship Id="rId3" Type="http://schemas.openxmlformats.org/officeDocument/2006/relationships/image" Target="../media/image13.jpeg" /><Relationship Id="rId4" Type="http://schemas.openxmlformats.org/officeDocument/2006/relationships/slideLayout" Target="../slideLayouts/slideLayout2.xml" /><Relationship Id="rId2" Type="http://schemas.openxmlformats.org/officeDocument/2006/relationships/image" Target="../media/image12.jpeg" /><Relationship Id="rId1" Type="http://schemas.openxmlformats.org/officeDocument/2006/relationships/image" Target="../media/image11.jpeg" /></Relationships>
</file>

<file path=ppt/slides/_rels/slide8.xml.rels><?xml version="1.0" encoding="UTF-8" standalone="yes"?><Relationships xmlns="http://schemas.openxmlformats.org/package/2006/relationships"><Relationship Id="rId3" Type="http://schemas.openxmlformats.org/officeDocument/2006/relationships/image" Target="../media/image16.jpeg" /><Relationship Id="rId5" Type="http://schemas.openxmlformats.org/officeDocument/2006/relationships/slideLayout" Target="../slideLayouts/slideLayout2.xml" /><Relationship Id="rId2" Type="http://schemas.openxmlformats.org/officeDocument/2006/relationships/image" Target="../media/image15.jpeg" /><Relationship Id="rId1" Type="http://schemas.openxmlformats.org/officeDocument/2006/relationships/image" Target="../media/image14.jpeg" /></Relationships>
</file>

<file path=ppt/slides/_rels/slide9.xml.rels><?xml version="1.0" encoding="UTF-8" standalone="yes"?><Relationships xmlns="http://schemas.openxmlformats.org/package/2006/relationships"><Relationship Id="rId2" Type="http://schemas.openxmlformats.org/officeDocument/2006/relationships/slideLayout" Target="../slideLayouts/slideLayout2.xml" /><Relationship Id="rId1" Type="http://schemas.openxmlformats.org/officeDocument/2006/relationships/image" Target="../media/image17.jpeg" 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54565" y="2812522"/>
            <a:ext cx="11883528" cy="4911239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 rot="434895">
            <a:off x="5130944" y="891748"/>
            <a:ext cx="2449723" cy="2996356"/>
          </a:xfrm>
          <a:prstGeom prst="rect">
            <a:avLst/>
          </a:prstGeom>
        </p:spPr>
      </p:pic>
      <p:sp useBgFill="1">
        <p:nvSpPr>
          <p:cNvPr id="4" name="矩形 3"/>
          <p:cNvSpPr/>
          <p:nvPr/>
        </p:nvSpPr>
        <p:spPr>
          <a:xfrm>
            <a:off x="2799636" y="2812708"/>
            <a:ext cx="6893171" cy="1669009"/>
          </a:xfrm>
          <a:prstGeom prst="rect">
            <a:avLst/>
          </a:prstGeom>
          <a:solidFill>
            <a:schemeClr val="phClr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altLang="en-US" lang="zh-CN"/>
          </a:p>
        </p:txBody>
      </p:sp>
      <p:pic>
        <p:nvPicPr>
          <p:cNvPr id="3" name="图片 2"/>
          <p:cNvPicPr/>
          <p:nvPr/>
        </p:nvPicPr>
        <p:blipFill rotWithShape="1">
          <a:blip r:embed="rId3" cstate="screen"/>
          <a:srcRect l="3265" t="6325" r="4323" b="12927"/>
          <a:stretch>
            <a:fillRect/>
          </a:stretch>
        </p:blipFill>
        <p:spPr>
          <a:xfrm>
            <a:off x="2644723" y="2597824"/>
            <a:ext cx="7171981" cy="2016086"/>
          </a:xfrm>
          <a:prstGeom prst="rect">
            <a:avLst/>
          </a:prstGeom>
        </p:spPr>
      </p:pic>
      <p:sp>
        <p:nvSpPr>
          <p:cNvPr id="5" name="文本框 4"/>
          <p:cNvSpPr/>
          <p:nvPr/>
        </p:nvSpPr>
        <p:spPr>
          <a:xfrm>
            <a:off x="3261668" y="3126633"/>
            <a:ext cx="5927074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5400"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  </a:t>
            </a:r>
            <a:r>
              <a:rPr altLang="en-US" dirty="0" lang="zh-CN" smtClean="0" sz="5400">
                <a:solidFill>
                  <a:schemeClr val="accent6">
                    <a:lumMod val="60000"/>
                    <a:lumOff val="40000"/>
                  </a:schemeClr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大学职业规划</a:t>
            </a:r>
            <a:endParaRPr altLang="en-US" dirty="0" lang="zh-CN" smtClean="0" sz="5400">
              <a:solidFill>
                <a:schemeClr val="accent6">
                  <a:lumMod val="60000"/>
                  <a:lumOff val="40000"/>
                </a:schemeClr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1" cstate="screen"/>
          <a:srcRect l="204" t="10143" r="1686" b="7164"/>
          <a:stretch>
            <a:fillRect/>
          </a:stretch>
        </p:blipFill>
        <p:spPr>
          <a:xfrm>
            <a:off x="2659422" y="1449407"/>
            <a:ext cx="7122176" cy="3999021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89" name="Freeform 9"/>
            <p:cNvSpPr/>
            <p:nvPr/>
          </p:nvSpPr>
          <p:spPr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0" name="Freeform 10"/>
            <p:cNvSpPr/>
            <p:nvPr/>
          </p:nvSpPr>
          <p:spPr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1" name="Freeform 11"/>
            <p:cNvSpPr/>
            <p:nvPr/>
          </p:nvSpPr>
          <p:spPr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2" name="Freeform 12"/>
            <p:cNvSpPr/>
            <p:nvPr/>
          </p:nvSpPr>
          <p:spPr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5" name="Freeform 17"/>
            <p:cNvSpPr/>
            <p:nvPr/>
          </p:nvSpPr>
          <p:spPr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6" name="Freeform 18"/>
            <p:cNvSpPr/>
            <p:nvPr/>
          </p:nvSpPr>
          <p:spPr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7" name="Freeform 19"/>
            <p:cNvSpPr/>
            <p:nvPr/>
          </p:nvSpPr>
          <p:spPr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>
          <a:xfrm rot="20737309">
            <a:off x="5231769" y="4194827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0" name="Freeform 43"/>
            <p:cNvSpPr/>
            <p:nvPr/>
          </p:nvSpPr>
          <p:spPr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1" name="Freeform 44"/>
            <p:cNvSpPr/>
            <p:nvPr/>
          </p:nvSpPr>
          <p:spPr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2" name="Freeform 45"/>
            <p:cNvSpPr/>
            <p:nvPr/>
          </p:nvSpPr>
          <p:spPr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3" name="Freeform 46"/>
            <p:cNvSpPr/>
            <p:nvPr/>
          </p:nvSpPr>
          <p:spPr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4" name="Freeform 47"/>
            <p:cNvSpPr/>
            <p:nvPr/>
          </p:nvSpPr>
          <p:spPr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5" name="Freeform 48"/>
            <p:cNvSpPr/>
            <p:nvPr/>
          </p:nvSpPr>
          <p:spPr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6" name="Freeform 49"/>
            <p:cNvSpPr/>
            <p:nvPr/>
          </p:nvSpPr>
          <p:spPr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7" name="Freeform 50"/>
            <p:cNvSpPr/>
            <p:nvPr/>
          </p:nvSpPr>
          <p:spPr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8" name="Freeform 51"/>
            <p:cNvSpPr/>
            <p:nvPr/>
          </p:nvSpPr>
          <p:spPr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9" name="Freeform 52"/>
            <p:cNvSpPr/>
            <p:nvPr/>
          </p:nvSpPr>
          <p:spPr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0" name="Freeform 53"/>
            <p:cNvSpPr/>
            <p:nvPr/>
          </p:nvSpPr>
          <p:spPr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1" name="Freeform 54"/>
            <p:cNvSpPr/>
            <p:nvPr/>
          </p:nvSpPr>
          <p:spPr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2" name="Freeform 55"/>
            <p:cNvSpPr/>
            <p:nvPr/>
          </p:nvSpPr>
          <p:spPr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3" name="Freeform 56"/>
            <p:cNvSpPr/>
            <p:nvPr/>
          </p:nvSpPr>
          <p:spPr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4" name="Freeform 57"/>
            <p:cNvSpPr/>
            <p:nvPr/>
          </p:nvSpPr>
          <p:spPr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5" name="Freeform 58"/>
            <p:cNvSpPr/>
            <p:nvPr/>
          </p:nvSpPr>
          <p:spPr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6" name="Freeform 59"/>
            <p:cNvSpPr/>
            <p:nvPr/>
          </p:nvSpPr>
          <p:spPr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19216" y="3405394"/>
            <a:ext cx="1575383" cy="19269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8593153" y="1285290"/>
            <a:ext cx="1340090" cy="1262777"/>
          </a:xfrm>
          <a:prstGeom prst="rect">
            <a:avLst/>
          </a:prstGeom>
        </p:spPr>
      </p:pic>
      <p:sp>
        <p:nvSpPr>
          <p:cNvPr id="119" name="文本框 118"/>
          <p:cNvSpPr/>
          <p:nvPr/>
        </p:nvSpPr>
        <p:spPr>
          <a:xfrm>
            <a:off x="4320339" y="2846703"/>
            <a:ext cx="371712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66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第三</a:t>
            </a:r>
            <a:r>
              <a:rPr altLang="en-US" dirty="0" lang="zh-CN" smtClean="0" sz="6600">
                <a:solidFill>
                  <a:srgbClr val="FFC000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章节</a:t>
            </a:r>
            <a:endParaRPr altLang="en-US" dirty="0" lang="zh-CN" sz="6600">
              <a:solidFill>
                <a:srgbClr val="FFC000"/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  <p:pic>
        <p:nvPicPr>
          <p:cNvPr id="36" name="图片 35"/>
          <p:cNvPicPr/>
          <p:nvPr/>
        </p:nvPicPr>
        <p:blipFill>
          <a:blip r:embed="rId4"/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302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303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304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305" name="Rectangle 47"/>
          <p:cNvSpPr/>
          <p:nvPr/>
        </p:nvSpPr>
        <p:spPr>
          <a:xfrm>
            <a:off x="1288212" y="759990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改造自我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" name="图片 1" descr="微信图片_20231129225557"/>
          <p:cNvPicPr/>
          <p:nvPr/>
        </p:nvPicPr>
        <p:blipFill>
          <a:blip r:embed="rId1"/>
          <a:stretch>
            <a:fillRect/>
          </a:stretch>
        </p:blipFill>
        <p:spPr>
          <a:xfrm>
            <a:off x="2357755" y="1424305"/>
            <a:ext cx="3700145" cy="4933950"/>
          </a:xfrm>
          <a:prstGeom prst="rect">
            <a:avLst/>
          </a:prstGeom>
        </p:spPr>
      </p:pic>
      <p:pic>
        <p:nvPicPr>
          <p:cNvPr id="4" name="图片 3" descr="微信图片_20231129225601"/>
          <p:cNvPicPr/>
          <p:nvPr/>
        </p:nvPicPr>
        <p:blipFill>
          <a:blip r:embed="rId2"/>
          <a:stretch>
            <a:fillRect/>
          </a:stretch>
        </p:blipFill>
        <p:spPr>
          <a:xfrm>
            <a:off x="7336155" y="1424305"/>
            <a:ext cx="3623945" cy="483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128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29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30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131" name="Rectangle 47"/>
          <p:cNvSpPr/>
          <p:nvPr/>
        </p:nvSpPr>
        <p:spPr>
          <a:xfrm>
            <a:off x="1288212" y="759990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改造自我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3" name="图片 2" descr="微信图片_20231129230624"/>
          <p:cNvPicPr/>
          <p:nvPr/>
        </p:nvPicPr>
        <p:blipFill>
          <a:blip r:embed="rId1"/>
          <a:stretch>
            <a:fillRect/>
          </a:stretch>
        </p:blipFill>
        <p:spPr>
          <a:xfrm>
            <a:off x="779145" y="1510665"/>
            <a:ext cx="2026285" cy="4467860"/>
          </a:xfrm>
          <a:prstGeom prst="rect">
            <a:avLst/>
          </a:prstGeom>
        </p:spPr>
      </p:pic>
      <p:pic>
        <p:nvPicPr>
          <p:cNvPr id="4" name="图片 3" descr="微信图片_20231129230642"/>
          <p:cNvPicPr/>
          <p:nvPr/>
        </p:nvPicPr>
        <p:blipFill>
          <a:blip r:embed="rId2"/>
          <a:stretch>
            <a:fillRect/>
          </a:stretch>
        </p:blipFill>
        <p:spPr>
          <a:xfrm>
            <a:off x="3178175" y="640080"/>
            <a:ext cx="3791585" cy="2242185"/>
          </a:xfrm>
          <a:prstGeom prst="rect">
            <a:avLst/>
          </a:prstGeom>
        </p:spPr>
      </p:pic>
      <p:pic>
        <p:nvPicPr>
          <p:cNvPr id="5" name="图片 4" descr="微信图片_20231129230647"/>
          <p:cNvPicPr/>
          <p:nvPr/>
        </p:nvPicPr>
        <p:blipFill>
          <a:blip r:embed="rId3"/>
          <a:stretch>
            <a:fillRect/>
          </a:stretch>
        </p:blipFill>
        <p:spPr>
          <a:xfrm>
            <a:off x="3155315" y="3111500"/>
            <a:ext cx="3837940" cy="3198495"/>
          </a:xfrm>
          <a:prstGeom prst="rect">
            <a:avLst/>
          </a:prstGeom>
        </p:spPr>
      </p:pic>
      <p:pic>
        <p:nvPicPr>
          <p:cNvPr id="28" name="图片 27" descr="微信图片_20231129230652"/>
          <p:cNvPicPr/>
          <p:nvPr/>
        </p:nvPicPr>
        <p:blipFill>
          <a:blip r:embed="rId4"/>
          <a:stretch>
            <a:fillRect/>
          </a:stretch>
        </p:blipFill>
        <p:spPr>
          <a:xfrm>
            <a:off x="7338060" y="1341120"/>
            <a:ext cx="4647565" cy="449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7"/>
          <p:cNvSpPr/>
          <p:nvPr/>
        </p:nvSpPr>
        <p:spPr>
          <a:xfrm>
            <a:off x="1228739" y="4665682"/>
            <a:ext cx="2579845" cy="706755"/>
          </a:xfrm>
          <a:prstGeom prst="rect">
            <a:avLst/>
          </a:prstGeom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endParaRPr altLang="en-US" dirty="0" lang="zh-CN" sz="2000">
              <a:solidFill>
                <a:schemeClr val="bg1"/>
              </a:solidFill>
              <a:ea typeface="方正静蕾简体" pitchFamily="2" charset="-122"/>
              <a:latin typeface="方正静蕾简体" pitchFamily="2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endParaRPr altLang="en-US" dirty="0" lang="zh-CN" sz="2000">
              <a:solidFill>
                <a:schemeClr val="bg1"/>
              </a:solidFill>
              <a:ea typeface="方正静蕾简体" pitchFamily="2" charset="-122"/>
              <a:latin typeface="方正静蕾简体" pitchFamily="2" charset="-122"/>
            </a:endParaRPr>
          </a:p>
        </p:txBody>
      </p:sp>
      <p:sp>
        <p:nvSpPr>
          <p:cNvPr id="111" name="文本框 7"/>
          <p:cNvSpPr/>
          <p:nvPr/>
        </p:nvSpPr>
        <p:spPr>
          <a:xfrm>
            <a:off x="8588847" y="4727235"/>
            <a:ext cx="2579845" cy="706755"/>
          </a:xfrm>
          <a:prstGeom prst="rect">
            <a:avLst/>
          </a:prstGeom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altLang="en-US" dirty="0" lang="zh-CN" sz="2000">
              <a:solidFill>
                <a:schemeClr val="bg1"/>
              </a:solidFill>
              <a:ea typeface="方正静蕾简体" pitchFamily="2" charset="-122"/>
              <a:latin typeface="方正静蕾简体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altLang="en-US" dirty="0" lang="zh-CN" sz="2000">
              <a:solidFill>
                <a:schemeClr val="bg1"/>
              </a:solidFill>
              <a:ea typeface="方正静蕾简体" pitchFamily="2" charset="-122"/>
              <a:latin typeface="方正静蕾简体" pitchFamily="2" charset="-122"/>
            </a:endParaRPr>
          </a:p>
        </p:txBody>
      </p:sp>
      <p:grpSp>
        <p:nvGrpSpPr>
          <p:cNvPr id="112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113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4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9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120" name="Rectangle 47"/>
          <p:cNvSpPr/>
          <p:nvPr/>
        </p:nvSpPr>
        <p:spPr>
          <a:xfrm>
            <a:off x="1288212" y="759990"/>
            <a:ext cx="1633220" cy="9848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改造自我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  <a:p>
            <a:pPr/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" name="图片 1" descr="微信图片_20231129230656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60" y="1510665"/>
            <a:ext cx="4608195" cy="2560955"/>
          </a:xfrm>
          <a:prstGeom prst="rect">
            <a:avLst/>
          </a:prstGeom>
        </p:spPr>
      </p:pic>
      <p:pic>
        <p:nvPicPr>
          <p:cNvPr id="4" name="图片 3" descr="微信图片_20231129230705"/>
          <p:cNvPicPr/>
          <p:nvPr/>
        </p:nvPicPr>
        <p:blipFill>
          <a:blip r:embed="rId2"/>
          <a:stretch>
            <a:fillRect/>
          </a:stretch>
        </p:blipFill>
        <p:spPr>
          <a:xfrm>
            <a:off x="182245" y="4401820"/>
            <a:ext cx="6858000" cy="1701800"/>
          </a:xfrm>
          <a:prstGeom prst="rect">
            <a:avLst/>
          </a:prstGeom>
        </p:spPr>
      </p:pic>
      <p:pic>
        <p:nvPicPr>
          <p:cNvPr id="9" name="图片 8" descr="微信图片_20231129231029"/>
          <p:cNvPicPr/>
          <p:nvPr/>
        </p:nvPicPr>
        <p:blipFill>
          <a:blip r:embed="rId3"/>
          <a:stretch>
            <a:fillRect/>
          </a:stretch>
        </p:blipFill>
        <p:spPr>
          <a:xfrm>
            <a:off x="5785485" y="1634490"/>
            <a:ext cx="5629910" cy="1684655"/>
          </a:xfrm>
          <a:prstGeom prst="rect">
            <a:avLst/>
          </a:prstGeom>
        </p:spPr>
      </p:pic>
      <p:pic>
        <p:nvPicPr>
          <p:cNvPr id="22" name="图片 21" descr="微信图片_20231129230656"/>
          <p:cNvPicPr/>
          <p:nvPr/>
        </p:nvPicPr>
        <p:blipFill>
          <a:blip r:embed="rId1"/>
          <a:stretch>
            <a:fillRect/>
          </a:stretch>
        </p:blipFill>
        <p:spPr>
          <a:xfrm>
            <a:off x="7477760" y="3907155"/>
            <a:ext cx="4551680" cy="252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8215" y="2868402"/>
            <a:ext cx="11883528" cy="4911239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 rotWithShape="1">
          <a:blip r:embed="rId2" cstate="screen"/>
          <a:srcRect l="3265" t="6325" r="4323" b="12927"/>
          <a:stretch>
            <a:fillRect/>
          </a:stretch>
        </p:blipFill>
        <p:spPr>
          <a:xfrm>
            <a:off x="2503880" y="2317299"/>
            <a:ext cx="7171981" cy="201608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/>
            <p:nvPr/>
          </p:nvSpPr>
          <p:spPr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h="63" w="97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090863" w="222985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ln w="19050" cap="rnd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altLang="en-US" lang="zh-CN"/>
            </a:p>
          </p:txBody>
        </p:sp>
      </p:grpSp>
      <p:sp>
        <p:nvSpPr>
          <p:cNvPr id="14" name="文本框 13"/>
          <p:cNvSpPr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54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感谢您的</a:t>
            </a:r>
            <a:r>
              <a:rPr altLang="en-US" dirty="0" lang="zh-CN" smtClean="0" sz="5400">
                <a:solidFill>
                  <a:srgbClr val="FFC000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耐心</a:t>
            </a:r>
            <a:r>
              <a:rPr altLang="en-US" dirty="0" lang="zh-CN" smtClean="0" sz="54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倾听</a:t>
            </a:r>
            <a:endParaRPr altLang="en-US" dirty="0" lang="zh-CN" sz="5400">
              <a:solidFill>
                <a:schemeClr val="bg1"/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54565" y="2897612"/>
            <a:ext cx="11883528" cy="4911239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 rot="20896495">
            <a:off x="1273586" y="2889968"/>
            <a:ext cx="4645516" cy="1858206"/>
          </a:xfrm>
          <a:prstGeom prst="rect">
            <a:avLst/>
          </a:prstGeom>
        </p:spPr>
      </p:pic>
      <p:sp>
        <p:nvSpPr>
          <p:cNvPr id="18" name="文本框 17"/>
          <p:cNvSpPr/>
          <p:nvPr/>
        </p:nvSpPr>
        <p:spPr>
          <a:xfrm>
            <a:off x="2180967" y="1943082"/>
            <a:ext cx="2820858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88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目</a:t>
            </a:r>
            <a:r>
              <a:rPr altLang="en-US" dirty="0" lang="zh-CN" smtClean="0" sz="8800">
                <a:solidFill>
                  <a:srgbClr val="FFC000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录</a:t>
            </a:r>
            <a:endParaRPr altLang="en-US" dirty="0" lang="zh-CN" sz="8800">
              <a:solidFill>
                <a:srgbClr val="FFC000"/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  <p:pic>
        <p:nvPicPr>
          <p:cNvPr id="19" name="图片 18"/>
          <p:cNvPicPr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133514" y="1404863"/>
            <a:ext cx="829500" cy="768056"/>
          </a:xfrm>
          <a:prstGeom prst="rect">
            <a:avLst/>
          </a:prstGeom>
        </p:spPr>
      </p:pic>
      <p:sp>
        <p:nvSpPr>
          <p:cNvPr id="20" name="Rectangle 47"/>
          <p:cNvSpPr/>
          <p:nvPr/>
        </p:nvSpPr>
        <p:spPr>
          <a:xfrm>
            <a:off x="7046703" y="1543304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ea typeface="方正静蕾简体" pitchFamily="2" charset="-122"/>
                <a:latin typeface="方正静蕾简体" pitchFamily="2" charset="-122"/>
              </a:rPr>
              <a:t>就业前景</a:t>
            </a:r>
            <a:endParaRPr altLang="en-US" dirty="0" lang="zh-CN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sp>
        <p:nvSpPr>
          <p:cNvPr id="22" name="Rectangle 47"/>
          <p:cNvSpPr/>
          <p:nvPr/>
        </p:nvSpPr>
        <p:spPr>
          <a:xfrm>
            <a:off x="8831580" y="1543050"/>
            <a:ext cx="163322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ea typeface="方正静蕾简体" pitchFamily="2" charset="-122"/>
                <a:latin typeface="方正静蕾简体" pitchFamily="2" charset="-122"/>
              </a:rPr>
              <a:t>专业特点</a:t>
            </a:r>
            <a:endParaRPr altLang="en-US" dirty="0" lang="zh-CN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3" name="图片 22"/>
          <p:cNvPicPr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133514" y="2574927"/>
            <a:ext cx="829500" cy="768056"/>
          </a:xfrm>
          <a:prstGeom prst="rect">
            <a:avLst/>
          </a:prstGeom>
        </p:spPr>
      </p:pic>
      <p:sp>
        <p:nvSpPr>
          <p:cNvPr id="24" name="Rectangle 47"/>
          <p:cNvSpPr/>
          <p:nvPr/>
        </p:nvSpPr>
        <p:spPr>
          <a:xfrm>
            <a:off x="7242283" y="2712733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ea typeface="方正静蕾简体" pitchFamily="2" charset="-122"/>
                <a:latin typeface="方正静蕾简体" pitchFamily="2" charset="-122"/>
              </a:rPr>
              <a:t>发现自我</a:t>
            </a:r>
            <a:endParaRPr altLang="en-US" dirty="0" lang="zh-CN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5" name="图片 24"/>
          <p:cNvPicPr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217334" y="3829243"/>
            <a:ext cx="829500" cy="768056"/>
          </a:xfrm>
          <a:prstGeom prst="rect">
            <a:avLst/>
          </a:prstGeom>
        </p:spPr>
      </p:pic>
      <p:sp>
        <p:nvSpPr>
          <p:cNvPr id="26" name="Rectangle 47"/>
          <p:cNvSpPr/>
          <p:nvPr/>
        </p:nvSpPr>
        <p:spPr>
          <a:xfrm>
            <a:off x="7198468" y="3967049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ea typeface="方正静蕾简体" pitchFamily="2" charset="-122"/>
                <a:latin typeface="方正静蕾简体" pitchFamily="2" charset="-122"/>
              </a:rPr>
              <a:t>改造自我</a:t>
            </a:r>
            <a:endParaRPr altLang="en-US" dirty="0" lang="zh-CN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8108" y="297328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行业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模板：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www.1ppt.com/hangye/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节日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模板：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www.1ppt.com/sucai/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www.1ppt.com/tubiao/     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优秀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教程： 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www.1ppt.com/powerpoint/     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Word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教程： 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教程：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www.1ppt.com/excel/ 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www.1ppt.com/kejian/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www.1ppt.com/shiti/ 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www.1ppt.com/jiaoan/        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en-US" dirty="0" kern="0" kumimoji="0" lang="zh-CN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www.1ppt.com/ziti/</a:t>
            </a:r>
            <a:endParaRPr altLang="zh-CN" dirty="0" kern="0" kumimoji="0" lang="en-US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  <a:p>
            <a:pPr marL="0" marR="0" indent="0" lvl="0" defTabSz="914400" eaLnBrk="1" latinLnBrk="0" hangingPunct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altLang="zh-CN" dirty="0" kern="0" kumimoji="0" lang="en-US" normalizeH="0" smtClean="0" b="0" cap="none" i="0" noProof="0" spc="0" strike="noStrike" sz="100" u="none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</a:rPr>
              <a:t> </a:t>
            </a:r>
            <a:endParaRPr altLang="en-US" dirty="0" kern="0" kumimoji="0" lang="zh-CN" normalizeH="0" smtClean="0" b="0" cap="none" i="0" noProof="0" spc="0" strike="noStrike" sz="100" u="none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 rotWithShape="1">
          <a:blip r:embed="rId2" cstate="screen"/>
          <a:srcRect l="204" t="10143" r="1686" b="7164"/>
          <a:stretch>
            <a:fillRect/>
          </a:stretch>
        </p:blipFill>
        <p:spPr>
          <a:xfrm>
            <a:off x="2659422" y="1449407"/>
            <a:ext cx="7122176" cy="3999021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89" name="Freeform 9"/>
            <p:cNvSpPr/>
            <p:nvPr/>
          </p:nvSpPr>
          <p:spPr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0" name="Freeform 10"/>
            <p:cNvSpPr/>
            <p:nvPr/>
          </p:nvSpPr>
          <p:spPr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1" name="Freeform 11"/>
            <p:cNvSpPr/>
            <p:nvPr/>
          </p:nvSpPr>
          <p:spPr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2" name="Freeform 12"/>
            <p:cNvSpPr/>
            <p:nvPr/>
          </p:nvSpPr>
          <p:spPr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5" name="Freeform 17"/>
            <p:cNvSpPr/>
            <p:nvPr/>
          </p:nvSpPr>
          <p:spPr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6" name="Freeform 18"/>
            <p:cNvSpPr/>
            <p:nvPr/>
          </p:nvSpPr>
          <p:spPr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7" name="Freeform 19"/>
            <p:cNvSpPr/>
            <p:nvPr/>
          </p:nvSpPr>
          <p:spPr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>
          <a:xfrm rot="20737309">
            <a:off x="5231769" y="4194827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0" name="Freeform 43"/>
            <p:cNvSpPr/>
            <p:nvPr/>
          </p:nvSpPr>
          <p:spPr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1" name="Freeform 44"/>
            <p:cNvSpPr/>
            <p:nvPr/>
          </p:nvSpPr>
          <p:spPr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2" name="Freeform 45"/>
            <p:cNvSpPr/>
            <p:nvPr/>
          </p:nvSpPr>
          <p:spPr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3" name="Freeform 46"/>
            <p:cNvSpPr/>
            <p:nvPr/>
          </p:nvSpPr>
          <p:spPr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4" name="Freeform 47"/>
            <p:cNvSpPr/>
            <p:nvPr/>
          </p:nvSpPr>
          <p:spPr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5" name="Freeform 48"/>
            <p:cNvSpPr/>
            <p:nvPr/>
          </p:nvSpPr>
          <p:spPr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6" name="Freeform 49"/>
            <p:cNvSpPr/>
            <p:nvPr/>
          </p:nvSpPr>
          <p:spPr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7" name="Freeform 50"/>
            <p:cNvSpPr/>
            <p:nvPr/>
          </p:nvSpPr>
          <p:spPr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8" name="Freeform 51"/>
            <p:cNvSpPr/>
            <p:nvPr/>
          </p:nvSpPr>
          <p:spPr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9" name="Freeform 52"/>
            <p:cNvSpPr/>
            <p:nvPr/>
          </p:nvSpPr>
          <p:spPr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0" name="Freeform 53"/>
            <p:cNvSpPr/>
            <p:nvPr/>
          </p:nvSpPr>
          <p:spPr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1" name="Freeform 54"/>
            <p:cNvSpPr/>
            <p:nvPr/>
          </p:nvSpPr>
          <p:spPr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2" name="Freeform 55"/>
            <p:cNvSpPr/>
            <p:nvPr/>
          </p:nvSpPr>
          <p:spPr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3" name="Freeform 56"/>
            <p:cNvSpPr/>
            <p:nvPr/>
          </p:nvSpPr>
          <p:spPr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4" name="Freeform 57"/>
            <p:cNvSpPr/>
            <p:nvPr/>
          </p:nvSpPr>
          <p:spPr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5" name="Freeform 58"/>
            <p:cNvSpPr/>
            <p:nvPr/>
          </p:nvSpPr>
          <p:spPr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6" name="Freeform 59"/>
            <p:cNvSpPr/>
            <p:nvPr/>
          </p:nvSpPr>
          <p:spPr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19216" y="3405394"/>
            <a:ext cx="1575383" cy="19269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8593153" y="1285290"/>
            <a:ext cx="1340090" cy="1262777"/>
          </a:xfrm>
          <a:prstGeom prst="rect">
            <a:avLst/>
          </a:prstGeom>
        </p:spPr>
      </p:pic>
      <p:sp>
        <p:nvSpPr>
          <p:cNvPr id="119" name="文本框 118"/>
          <p:cNvSpPr/>
          <p:nvPr/>
        </p:nvSpPr>
        <p:spPr>
          <a:xfrm>
            <a:off x="4320339" y="2846703"/>
            <a:ext cx="371712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66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第一</a:t>
            </a:r>
            <a:r>
              <a:rPr altLang="en-US" dirty="0" lang="zh-CN" smtClean="0" sz="6600">
                <a:solidFill>
                  <a:srgbClr val="FFC000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章节</a:t>
            </a:r>
            <a:endParaRPr altLang="en-US" dirty="0" lang="zh-CN" sz="6600">
              <a:solidFill>
                <a:srgbClr val="FFC000"/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4"/>
          <p:cNvGrpSpPr>
            <a:grpSpLocks noChangeAspect="1"/>
          </p:cNvGrpSpPr>
          <p:nvPr/>
        </p:nvGrpSpPr>
        <p:grpSpPr>
          <a:xfrm rot="891772">
            <a:off x="398957" y="401683"/>
            <a:ext cx="507974" cy="919389"/>
            <a:chOff x="472" y="425"/>
            <a:chExt cx="363" cy="657"/>
          </a:xfrm>
        </p:grpSpPr>
        <p:sp>
          <p:nvSpPr>
            <p:cNvPr id="104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5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6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107" name="Rectangle 47"/>
          <p:cNvSpPr/>
          <p:nvPr/>
        </p:nvSpPr>
        <p:spPr>
          <a:xfrm>
            <a:off x="900430" y="692785"/>
            <a:ext cx="164719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就业前景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sp>
        <p:nvSpPr>
          <p:cNvPr id="3" name="文本框 2"/>
          <p:cNvSpPr/>
          <p:nvPr/>
        </p:nvSpPr>
        <p:spPr>
          <a:xfrm>
            <a:off x="2339975" y="1360805"/>
            <a:ext cx="7705725" cy="2861310"/>
          </a:xfrm>
          <a:prstGeom prst="rect">
            <a:avLst/>
          </a:prstGeom>
        </p:spPr>
        <p:txBody>
          <a:lstStyle/>
          <a:bodyPr wrap="square" rtlCol="0">
            <a:spAutoFit/>
          </a:bodyPr>
          <a:p>
            <a:pPr/>
            <a:r>
              <a:rPr altLang="zh-CN" lang="en-US">
                <a:solidFill>
                  <a:srgbClr val="00B050"/>
                </a:solidFill>
              </a:rPr>
              <a:t/>
            </a:r>
            <a:r>
              <a:rPr altLang="en-US" lang="zh-CN">
                <a:solidFill>
                  <a:srgbClr val="00B050"/>
                </a:solidFill>
              </a:rPr>
              <a:t>短期内社会需求仍然很大，计算机专业毕业生的就业市场前景广阔，随着计算机专业毕业生的增多，就业竞争将更为激烈，计算机科学与技术类业毕业生的职业发展路线基本上有三条路线。第一类路线，纯技术路线；信息产业是朝阳产业，对人才提出了更高的要求，因为这个行业的特点是技术更新快，这就要求从业人员不断补充新知识，同时对从业人员的学习能力的要求也非常高。第二类路线，由技术型转为管理，这种转型尤为常见于计算机行业，比如说编写程序，是一项脑力劳动强度非常大的工作，随着年龄的增长，最终力不从心。第三条路线，考公考编，因为各个行业都需要计算机来工作。</a:t>
            </a:r>
            <a:r>
              <a:rPr altLang="zh-CN" lang="en-US">
                <a:solidFill>
                  <a:srgbClr val="00B050"/>
                </a:solidFill>
              </a:rPr>
              <a:t/>
            </a:r>
            <a:endParaRPr altLang="zh-CN" lang="en-US">
              <a:solidFill>
                <a:srgbClr val="00B050"/>
              </a:solidFill>
            </a:endParaRPr>
          </a:p>
          <a:p>
            <a:pPr/>
            <a:r>
              <a:rPr altLang="zh-CN" lang="en-US">
                <a:solidFill>
                  <a:srgbClr val="00B050"/>
                </a:solidFill>
              </a:rPr>
              <a:t/>
            </a:r>
            <a:r>
              <a:rPr altLang="en-US" lang="zh-CN">
                <a:solidFill>
                  <a:srgbClr val="00B050"/>
                </a:solidFill>
              </a:rPr>
              <a:t>总而言之计算机行业前景不错。</a:t>
            </a:r>
            <a:endParaRPr altLang="en-US" lang="zh-CN">
              <a:solidFill>
                <a:srgbClr val="00B050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891772">
            <a:off x="398957" y="4103733"/>
            <a:ext cx="507974" cy="919389"/>
            <a:chOff x="472" y="425"/>
            <a:chExt cx="363" cy="657"/>
          </a:xfrm>
        </p:grpSpPr>
        <p:sp>
          <p:nvSpPr>
            <p:cNvPr id="5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lstStyle/>
            <a:bodyPr vert="horz" wrap="square" lIns="91440" tIns="45720" rIns="91440" bIns="45720" numCol="1" anchor="t" anchorCtr="0" compatLnSpc="1"/>
            <a:p>
              <a:pPr/>
              <a:endParaRPr altLang="en-US" lang="zh-CN"/>
            </a:p>
          </p:txBody>
        </p:sp>
        <p:sp>
          <p:nvSpPr>
            <p:cNvPr id="6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lstStyle/>
            <a:bodyPr vert="horz" wrap="square" lIns="91440" tIns="45720" rIns="91440" bIns="45720" numCol="1" anchor="t" anchorCtr="0" compatLnSpc="1"/>
            <a:p>
              <a:pPr/>
              <a:endParaRPr altLang="en-US" lang="zh-CN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lstStyle/>
            <a:bodyPr vert="horz" wrap="square" lIns="91440" tIns="45720" rIns="91440" bIns="45720" numCol="1" anchor="t" anchorCtr="0" compatLnSpc="1"/>
            <a:p>
              <a:pPr/>
              <a:endParaRPr altLang="en-US" lang="zh-CN"/>
            </a:p>
          </p:txBody>
        </p:sp>
      </p:grpSp>
      <p:sp>
        <p:nvSpPr>
          <p:cNvPr id="14" name="Rectangle 47"/>
          <p:cNvSpPr/>
          <p:nvPr/>
        </p:nvSpPr>
        <p:spPr>
          <a:xfrm>
            <a:off x="978535" y="4312285"/>
            <a:ext cx="1647190" cy="492125"/>
          </a:xfrm>
          <a:prstGeom prst="rect">
            <a:avLst/>
          </a:prstGeom>
        </p:spPr>
        <p:txBody>
          <a:lstStyle/>
          <a:bodyPr wrap="square" lIns="0" tIns="0" rIns="0" bIns="0">
            <a:spAutoFit/>
          </a:bodyPr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专业特点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sp>
        <p:nvSpPr>
          <p:cNvPr id="15" name="文本框 14"/>
          <p:cNvSpPr/>
          <p:nvPr/>
        </p:nvSpPr>
        <p:spPr>
          <a:xfrm>
            <a:off x="2339975" y="5062855"/>
            <a:ext cx="7705725" cy="1198880"/>
          </a:xfrm>
          <a:prstGeom prst="rect">
            <a:avLst/>
          </a:prstGeom>
        </p:spPr>
        <p:txBody>
          <a:lstStyle/>
          <a:bodyPr wrap="square" rtlCol="0">
            <a:spAutoFit/>
          </a:bodyPr>
          <a:p>
            <a:pPr/>
            <a:r>
              <a:rPr lang="en-US">
                <a:solidFill>
                  <a:srgbClr val="00B050"/>
                </a:solidFill>
              </a:rPr>
              <a:t/>
            </a:r>
            <a:r>
              <a:rPr>
                <a:solidFill>
                  <a:srgbClr val="00B050"/>
                </a:solidFill>
              </a:rPr>
              <a:t>知识结构比较全面，学生未来的选择空间比较大，不论是选择就业还是考研都比较合适，计算机科学与技术的学科建设时间比较长，有比较好的学习体验。可以从事：新能源、计算机软件、互联网、电子商务、电子技术、半导体、集成电路等行业。</a:t>
            </a:r>
            <a:endParaRPr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1" cstate="screen"/>
          <a:srcRect l="204" t="10143" r="1686" b="7164"/>
          <a:stretch>
            <a:fillRect/>
          </a:stretch>
        </p:blipFill>
        <p:spPr>
          <a:xfrm>
            <a:off x="2659422" y="1449407"/>
            <a:ext cx="7122176" cy="3999021"/>
          </a:xfrm>
          <a:prstGeom prst="rect">
            <a:avLst/>
          </a:prstGeom>
        </p:spPr>
      </p:pic>
      <p:grpSp>
        <p:nvGrpSpPr>
          <p:cNvPr id="87" name="Group 4"/>
          <p:cNvGrpSpPr>
            <a:grpSpLocks noChangeAspect="1"/>
          </p:cNvGrpSpPr>
          <p:nvPr/>
        </p:nvGrpSpPr>
        <p:grpSpPr>
          <a:xfrm rot="2107153">
            <a:off x="1582108" y="1253429"/>
            <a:ext cx="875392" cy="556073"/>
            <a:chOff x="4695" y="752"/>
            <a:chExt cx="880" cy="559"/>
          </a:xfrm>
          <a:solidFill>
            <a:schemeClr val="bg1"/>
          </a:solidFill>
        </p:grpSpPr>
        <p:sp>
          <p:nvSpPr>
            <p:cNvPr id="88" name="Freeform 8"/>
            <p:cNvSpPr/>
            <p:nvPr/>
          </p:nvSpPr>
          <p:spPr>
            <a:xfrm>
              <a:off x="4695" y="847"/>
              <a:ext cx="162" cy="464"/>
            </a:xfrm>
            <a:custGeom>
              <a:avLst/>
              <a:gdLst>
                <a:gd name="T0" fmla="*/ 4 w 68"/>
                <a:gd name="T1" fmla="*/ 11 h 196"/>
                <a:gd name="T2" fmla="*/ 52 w 68"/>
                <a:gd name="T3" fmla="*/ 189 h 196"/>
                <a:gd name="T4" fmla="*/ 67 w 68"/>
                <a:gd name="T5" fmla="*/ 185 h 196"/>
                <a:gd name="T6" fmla="*/ 18 w 68"/>
                <a:gd name="T7" fmla="*/ 5 h 196"/>
                <a:gd name="T8" fmla="*/ 4 w 68"/>
                <a:gd name="T9" fmla="*/ 1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96" w="68">
                  <a:moveTo>
                    <a:pt x="4" y="11"/>
                  </a:moveTo>
                  <a:cubicBezTo>
                    <a:pt x="35" y="65"/>
                    <a:pt x="39" y="130"/>
                    <a:pt x="52" y="189"/>
                  </a:cubicBezTo>
                  <a:cubicBezTo>
                    <a:pt x="53" y="196"/>
                    <a:pt x="68" y="192"/>
                    <a:pt x="67" y="185"/>
                  </a:cubicBezTo>
                  <a:cubicBezTo>
                    <a:pt x="53" y="124"/>
                    <a:pt x="49" y="60"/>
                    <a:pt x="18" y="5"/>
                  </a:cubicBezTo>
                  <a:cubicBezTo>
                    <a:pt x="15" y="0"/>
                    <a:pt x="0" y="5"/>
                    <a:pt x="4" y="1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89" name="Freeform 9"/>
            <p:cNvSpPr/>
            <p:nvPr/>
          </p:nvSpPr>
          <p:spPr>
            <a:xfrm>
              <a:off x="4752" y="979"/>
              <a:ext cx="304" cy="57"/>
            </a:xfrm>
            <a:custGeom>
              <a:avLst/>
              <a:gdLst>
                <a:gd name="T0" fmla="*/ 10 w 128"/>
                <a:gd name="T1" fmla="*/ 24 h 24"/>
                <a:gd name="T2" fmla="*/ 119 w 128"/>
                <a:gd name="T3" fmla="*/ 6 h 24"/>
                <a:gd name="T4" fmla="*/ 110 w 128"/>
                <a:gd name="T5" fmla="*/ 2 h 24"/>
                <a:gd name="T6" fmla="*/ 16 w 128"/>
                <a:gd name="T7" fmla="*/ 16 h 24"/>
                <a:gd name="T8" fmla="*/ 10 w 12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128">
                  <a:moveTo>
                    <a:pt x="10" y="24"/>
                  </a:moveTo>
                  <a:cubicBezTo>
                    <a:pt x="47" y="24"/>
                    <a:pt x="86" y="24"/>
                    <a:pt x="119" y="6"/>
                  </a:cubicBezTo>
                  <a:cubicBezTo>
                    <a:pt x="128" y="1"/>
                    <a:pt x="114" y="0"/>
                    <a:pt x="110" y="2"/>
                  </a:cubicBezTo>
                  <a:cubicBezTo>
                    <a:pt x="82" y="18"/>
                    <a:pt x="47" y="16"/>
                    <a:pt x="16" y="16"/>
                  </a:cubicBezTo>
                  <a:cubicBezTo>
                    <a:pt x="11" y="16"/>
                    <a:pt x="0" y="24"/>
                    <a:pt x="10" y="2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0" name="Freeform 10"/>
            <p:cNvSpPr/>
            <p:nvPr/>
          </p:nvSpPr>
          <p:spPr>
            <a:xfrm>
              <a:off x="4892" y="821"/>
              <a:ext cx="185" cy="431"/>
            </a:xfrm>
            <a:custGeom>
              <a:avLst/>
              <a:gdLst>
                <a:gd name="T0" fmla="*/ 4 w 78"/>
                <a:gd name="T1" fmla="*/ 10 h 182"/>
                <a:gd name="T2" fmla="*/ 61 w 78"/>
                <a:gd name="T3" fmla="*/ 177 h 182"/>
                <a:gd name="T4" fmla="*/ 76 w 78"/>
                <a:gd name="T5" fmla="*/ 173 h 182"/>
                <a:gd name="T6" fmla="*/ 18 w 78"/>
                <a:gd name="T7" fmla="*/ 4 h 182"/>
                <a:gd name="T8" fmla="*/ 4 w 78"/>
                <a:gd name="T9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82" w="78">
                  <a:moveTo>
                    <a:pt x="4" y="10"/>
                  </a:moveTo>
                  <a:cubicBezTo>
                    <a:pt x="43" y="55"/>
                    <a:pt x="47" y="121"/>
                    <a:pt x="61" y="177"/>
                  </a:cubicBezTo>
                  <a:cubicBezTo>
                    <a:pt x="63" y="182"/>
                    <a:pt x="78" y="178"/>
                    <a:pt x="76" y="173"/>
                  </a:cubicBezTo>
                  <a:cubicBezTo>
                    <a:pt x="62" y="116"/>
                    <a:pt x="57" y="50"/>
                    <a:pt x="18" y="4"/>
                  </a:cubicBezTo>
                  <a:cubicBezTo>
                    <a:pt x="15" y="0"/>
                    <a:pt x="0" y="5"/>
                    <a:pt x="4" y="1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1" name="Freeform 11"/>
            <p:cNvSpPr/>
            <p:nvPr/>
          </p:nvSpPr>
          <p:spPr>
            <a:xfrm>
              <a:off x="5044" y="811"/>
              <a:ext cx="355" cy="379"/>
            </a:xfrm>
            <a:custGeom>
              <a:avLst/>
              <a:gdLst>
                <a:gd name="T0" fmla="*/ 18 w 150"/>
                <a:gd name="T1" fmla="*/ 30 h 160"/>
                <a:gd name="T2" fmla="*/ 56 w 150"/>
                <a:gd name="T3" fmla="*/ 39 h 160"/>
                <a:gd name="T4" fmla="*/ 58 w 150"/>
                <a:gd name="T5" fmla="*/ 105 h 160"/>
                <a:gd name="T6" fmla="*/ 76 w 150"/>
                <a:gd name="T7" fmla="*/ 150 h 160"/>
                <a:gd name="T8" fmla="*/ 142 w 150"/>
                <a:gd name="T9" fmla="*/ 129 h 160"/>
                <a:gd name="T10" fmla="*/ 132 w 150"/>
                <a:gd name="T11" fmla="*/ 124 h 160"/>
                <a:gd name="T12" fmla="*/ 77 w 150"/>
                <a:gd name="T13" fmla="*/ 128 h 160"/>
                <a:gd name="T14" fmla="*/ 73 w 150"/>
                <a:gd name="T15" fmla="*/ 62 h 160"/>
                <a:gd name="T16" fmla="*/ 62 w 150"/>
                <a:gd name="T17" fmla="*/ 14 h 160"/>
                <a:gd name="T18" fmla="*/ 9 w 150"/>
                <a:gd name="T19" fmla="*/ 24 h 160"/>
                <a:gd name="T20" fmla="*/ 18 w 150"/>
                <a:gd name="T21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60" w="150">
                  <a:moveTo>
                    <a:pt x="18" y="30"/>
                  </a:moveTo>
                  <a:cubicBezTo>
                    <a:pt x="37" y="17"/>
                    <a:pt x="52" y="13"/>
                    <a:pt x="56" y="39"/>
                  </a:cubicBezTo>
                  <a:cubicBezTo>
                    <a:pt x="60" y="60"/>
                    <a:pt x="57" y="83"/>
                    <a:pt x="58" y="105"/>
                  </a:cubicBezTo>
                  <a:cubicBezTo>
                    <a:pt x="59" y="121"/>
                    <a:pt x="60" y="142"/>
                    <a:pt x="76" y="150"/>
                  </a:cubicBezTo>
                  <a:cubicBezTo>
                    <a:pt x="97" y="160"/>
                    <a:pt x="125" y="141"/>
                    <a:pt x="142" y="129"/>
                  </a:cubicBezTo>
                  <a:cubicBezTo>
                    <a:pt x="150" y="124"/>
                    <a:pt x="137" y="120"/>
                    <a:pt x="132" y="124"/>
                  </a:cubicBezTo>
                  <a:cubicBezTo>
                    <a:pt x="116" y="135"/>
                    <a:pt x="87" y="156"/>
                    <a:pt x="77" y="128"/>
                  </a:cubicBezTo>
                  <a:cubicBezTo>
                    <a:pt x="70" y="108"/>
                    <a:pt x="73" y="83"/>
                    <a:pt x="73" y="62"/>
                  </a:cubicBezTo>
                  <a:cubicBezTo>
                    <a:pt x="73" y="47"/>
                    <a:pt x="74" y="25"/>
                    <a:pt x="62" y="14"/>
                  </a:cubicBezTo>
                  <a:cubicBezTo>
                    <a:pt x="47" y="0"/>
                    <a:pt x="22" y="16"/>
                    <a:pt x="9" y="24"/>
                  </a:cubicBezTo>
                  <a:cubicBezTo>
                    <a:pt x="0" y="30"/>
                    <a:pt x="13" y="33"/>
                    <a:pt x="18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2" name="Freeform 12"/>
            <p:cNvSpPr/>
            <p:nvPr/>
          </p:nvSpPr>
          <p:spPr>
            <a:xfrm>
              <a:off x="5347" y="752"/>
              <a:ext cx="228" cy="275"/>
            </a:xfrm>
            <a:custGeom>
              <a:avLst/>
              <a:gdLst>
                <a:gd name="T0" fmla="*/ 49 w 96"/>
                <a:gd name="T1" fmla="*/ 17 h 116"/>
                <a:gd name="T2" fmla="*/ 0 w 96"/>
                <a:gd name="T3" fmla="*/ 73 h 116"/>
                <a:gd name="T4" fmla="*/ 60 w 96"/>
                <a:gd name="T5" fmla="*/ 107 h 116"/>
                <a:gd name="T6" fmla="*/ 95 w 96"/>
                <a:gd name="T7" fmla="*/ 52 h 116"/>
                <a:gd name="T8" fmla="*/ 40 w 96"/>
                <a:gd name="T9" fmla="*/ 1 h 116"/>
                <a:gd name="T10" fmla="*/ 31 w 96"/>
                <a:gd name="T11" fmla="*/ 8 h 116"/>
                <a:gd name="T12" fmla="*/ 73 w 96"/>
                <a:gd name="T13" fmla="*/ 85 h 116"/>
                <a:gd name="T14" fmla="*/ 23 w 96"/>
                <a:gd name="T15" fmla="*/ 92 h 116"/>
                <a:gd name="T16" fmla="*/ 15 w 96"/>
                <a:gd name="T17" fmla="*/ 58 h 116"/>
                <a:gd name="T18" fmla="*/ 39 w 96"/>
                <a:gd name="T19" fmla="*/ 24 h 116"/>
                <a:gd name="T20" fmla="*/ 49 w 96"/>
                <a:gd name="T21" fmla="*/ 1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h="116" w="96">
                  <a:moveTo>
                    <a:pt x="49" y="17"/>
                  </a:moveTo>
                  <a:cubicBezTo>
                    <a:pt x="17" y="15"/>
                    <a:pt x="0" y="44"/>
                    <a:pt x="0" y="73"/>
                  </a:cubicBezTo>
                  <a:cubicBezTo>
                    <a:pt x="0" y="103"/>
                    <a:pt x="34" y="116"/>
                    <a:pt x="60" y="107"/>
                  </a:cubicBezTo>
                  <a:cubicBezTo>
                    <a:pt x="82" y="98"/>
                    <a:pt x="95" y="76"/>
                    <a:pt x="95" y="52"/>
                  </a:cubicBezTo>
                  <a:cubicBezTo>
                    <a:pt x="96" y="20"/>
                    <a:pt x="69" y="3"/>
                    <a:pt x="40" y="1"/>
                  </a:cubicBezTo>
                  <a:cubicBezTo>
                    <a:pt x="36" y="0"/>
                    <a:pt x="23" y="7"/>
                    <a:pt x="31" y="8"/>
                  </a:cubicBezTo>
                  <a:cubicBezTo>
                    <a:pt x="72" y="11"/>
                    <a:pt x="92" y="48"/>
                    <a:pt x="73" y="85"/>
                  </a:cubicBezTo>
                  <a:cubicBezTo>
                    <a:pt x="62" y="105"/>
                    <a:pt x="39" y="108"/>
                    <a:pt x="23" y="92"/>
                  </a:cubicBezTo>
                  <a:cubicBezTo>
                    <a:pt x="14" y="84"/>
                    <a:pt x="14" y="69"/>
                    <a:pt x="15" y="58"/>
                  </a:cubicBezTo>
                  <a:cubicBezTo>
                    <a:pt x="17" y="47"/>
                    <a:pt x="25" y="23"/>
                    <a:pt x="39" y="24"/>
                  </a:cubicBezTo>
                  <a:cubicBezTo>
                    <a:pt x="43" y="24"/>
                    <a:pt x="57" y="17"/>
                    <a:pt x="49" y="1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3" name="Group 15"/>
          <p:cNvGrpSpPr>
            <a:grpSpLocks noChangeAspect="1"/>
          </p:cNvGrpSpPr>
          <p:nvPr/>
        </p:nvGrpSpPr>
        <p:grpSpPr>
          <a:xfrm rot="20784109">
            <a:off x="10437465" y="4336068"/>
            <a:ext cx="613188" cy="503065"/>
            <a:chOff x="2607" y="911"/>
            <a:chExt cx="490" cy="402"/>
          </a:xfrm>
          <a:solidFill>
            <a:schemeClr val="bg1"/>
          </a:solidFill>
        </p:grpSpPr>
        <p:sp>
          <p:nvSpPr>
            <p:cNvPr id="94" name="Freeform 16"/>
            <p:cNvSpPr/>
            <p:nvPr/>
          </p:nvSpPr>
          <p:spPr>
            <a:xfrm>
              <a:off x="2607" y="1000"/>
              <a:ext cx="245" cy="258"/>
            </a:xfrm>
            <a:custGeom>
              <a:avLst/>
              <a:gdLst>
                <a:gd name="T0" fmla="*/ 9 w 102"/>
                <a:gd name="T1" fmla="*/ 105 h 107"/>
                <a:gd name="T2" fmla="*/ 82 w 102"/>
                <a:gd name="T3" fmla="*/ 26 h 107"/>
                <a:gd name="T4" fmla="*/ 75 w 102"/>
                <a:gd name="T5" fmla="*/ 24 h 107"/>
                <a:gd name="T6" fmla="*/ 9 w 102"/>
                <a:gd name="T7" fmla="*/ 102 h 107"/>
                <a:gd name="T8" fmla="*/ 16 w 102"/>
                <a:gd name="T9" fmla="*/ 104 h 107"/>
                <a:gd name="T10" fmla="*/ 100 w 102"/>
                <a:gd name="T11" fmla="*/ 4 h 107"/>
                <a:gd name="T12" fmla="*/ 93 w 102"/>
                <a:gd name="T13" fmla="*/ 2 h 107"/>
                <a:gd name="T14" fmla="*/ 52 w 102"/>
                <a:gd name="T15" fmla="*/ 54 h 107"/>
                <a:gd name="T16" fmla="*/ 32 w 102"/>
                <a:gd name="T17" fmla="*/ 79 h 107"/>
                <a:gd name="T18" fmla="*/ 29 w 102"/>
                <a:gd name="T19" fmla="*/ 83 h 107"/>
                <a:gd name="T20" fmla="*/ 34 w 102"/>
                <a:gd name="T21" fmla="*/ 86 h 107"/>
                <a:gd name="T22" fmla="*/ 40 w 102"/>
                <a:gd name="T23" fmla="*/ 76 h 107"/>
                <a:gd name="T24" fmla="*/ 33 w 102"/>
                <a:gd name="T25" fmla="*/ 75 h 107"/>
                <a:gd name="T26" fmla="*/ 26 w 102"/>
                <a:gd name="T27" fmla="*/ 87 h 107"/>
                <a:gd name="T28" fmla="*/ 27 w 102"/>
                <a:gd name="T29" fmla="*/ 89 h 107"/>
                <a:gd name="T30" fmla="*/ 56 w 102"/>
                <a:gd name="T31" fmla="*/ 59 h 107"/>
                <a:gd name="T32" fmla="*/ 100 w 102"/>
                <a:gd name="T33" fmla="*/ 4 h 107"/>
                <a:gd name="T34" fmla="*/ 93 w 102"/>
                <a:gd name="T35" fmla="*/ 2 h 107"/>
                <a:gd name="T36" fmla="*/ 9 w 102"/>
                <a:gd name="T37" fmla="*/ 102 h 107"/>
                <a:gd name="T38" fmla="*/ 16 w 102"/>
                <a:gd name="T39" fmla="*/ 104 h 107"/>
                <a:gd name="T40" fmla="*/ 82 w 102"/>
                <a:gd name="T41" fmla="*/ 26 h 107"/>
                <a:gd name="T42" fmla="*/ 75 w 102"/>
                <a:gd name="T43" fmla="*/ 24 h 107"/>
                <a:gd name="T44" fmla="*/ 4 w 102"/>
                <a:gd name="T45" fmla="*/ 102 h 107"/>
                <a:gd name="T46" fmla="*/ 9 w 102"/>
                <a:gd name="T47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h="107" w="102">
                  <a:moveTo>
                    <a:pt x="9" y="105"/>
                  </a:moveTo>
                  <a:cubicBezTo>
                    <a:pt x="40" y="86"/>
                    <a:pt x="59" y="54"/>
                    <a:pt x="82" y="26"/>
                  </a:cubicBezTo>
                  <a:cubicBezTo>
                    <a:pt x="85" y="23"/>
                    <a:pt x="77" y="22"/>
                    <a:pt x="75" y="24"/>
                  </a:cubicBezTo>
                  <a:cubicBezTo>
                    <a:pt x="51" y="48"/>
                    <a:pt x="31" y="76"/>
                    <a:pt x="9" y="102"/>
                  </a:cubicBezTo>
                  <a:cubicBezTo>
                    <a:pt x="6" y="106"/>
                    <a:pt x="13" y="106"/>
                    <a:pt x="16" y="104"/>
                  </a:cubicBezTo>
                  <a:cubicBezTo>
                    <a:pt x="47" y="74"/>
                    <a:pt x="74" y="40"/>
                    <a:pt x="100" y="4"/>
                  </a:cubicBezTo>
                  <a:cubicBezTo>
                    <a:pt x="102" y="0"/>
                    <a:pt x="95" y="0"/>
                    <a:pt x="93" y="2"/>
                  </a:cubicBezTo>
                  <a:cubicBezTo>
                    <a:pt x="78" y="17"/>
                    <a:pt x="65" y="37"/>
                    <a:pt x="52" y="54"/>
                  </a:cubicBezTo>
                  <a:cubicBezTo>
                    <a:pt x="45" y="62"/>
                    <a:pt x="39" y="71"/>
                    <a:pt x="32" y="79"/>
                  </a:cubicBezTo>
                  <a:cubicBezTo>
                    <a:pt x="31" y="80"/>
                    <a:pt x="30" y="82"/>
                    <a:pt x="29" y="83"/>
                  </a:cubicBezTo>
                  <a:cubicBezTo>
                    <a:pt x="25" y="88"/>
                    <a:pt x="36" y="80"/>
                    <a:pt x="34" y="86"/>
                  </a:cubicBezTo>
                  <a:cubicBezTo>
                    <a:pt x="35" y="82"/>
                    <a:pt x="38" y="79"/>
                    <a:pt x="40" y="76"/>
                  </a:cubicBezTo>
                  <a:cubicBezTo>
                    <a:pt x="42" y="73"/>
                    <a:pt x="35" y="73"/>
                    <a:pt x="33" y="75"/>
                  </a:cubicBezTo>
                  <a:cubicBezTo>
                    <a:pt x="31" y="79"/>
                    <a:pt x="27" y="83"/>
                    <a:pt x="26" y="87"/>
                  </a:cubicBezTo>
                  <a:cubicBezTo>
                    <a:pt x="26" y="88"/>
                    <a:pt x="27" y="89"/>
                    <a:pt x="27" y="89"/>
                  </a:cubicBezTo>
                  <a:cubicBezTo>
                    <a:pt x="36" y="92"/>
                    <a:pt x="52" y="64"/>
                    <a:pt x="56" y="59"/>
                  </a:cubicBezTo>
                  <a:cubicBezTo>
                    <a:pt x="70" y="40"/>
                    <a:pt x="83" y="20"/>
                    <a:pt x="100" y="4"/>
                  </a:cubicBezTo>
                  <a:cubicBezTo>
                    <a:pt x="97" y="4"/>
                    <a:pt x="95" y="3"/>
                    <a:pt x="93" y="2"/>
                  </a:cubicBezTo>
                  <a:cubicBezTo>
                    <a:pt x="68" y="38"/>
                    <a:pt x="41" y="72"/>
                    <a:pt x="9" y="102"/>
                  </a:cubicBezTo>
                  <a:cubicBezTo>
                    <a:pt x="11" y="103"/>
                    <a:pt x="13" y="104"/>
                    <a:pt x="16" y="104"/>
                  </a:cubicBezTo>
                  <a:cubicBezTo>
                    <a:pt x="38" y="78"/>
                    <a:pt x="57" y="50"/>
                    <a:pt x="82" y="26"/>
                  </a:cubicBezTo>
                  <a:cubicBezTo>
                    <a:pt x="79" y="26"/>
                    <a:pt x="77" y="25"/>
                    <a:pt x="75" y="24"/>
                  </a:cubicBezTo>
                  <a:cubicBezTo>
                    <a:pt x="53" y="51"/>
                    <a:pt x="35" y="83"/>
                    <a:pt x="4" y="102"/>
                  </a:cubicBezTo>
                  <a:cubicBezTo>
                    <a:pt x="0" y="104"/>
                    <a:pt x="6" y="107"/>
                    <a:pt x="9" y="10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5" name="Freeform 17"/>
            <p:cNvSpPr/>
            <p:nvPr/>
          </p:nvSpPr>
          <p:spPr>
            <a:xfrm>
              <a:off x="2799" y="998"/>
              <a:ext cx="106" cy="315"/>
            </a:xfrm>
            <a:custGeom>
              <a:avLst/>
              <a:gdLst>
                <a:gd name="T0" fmla="*/ 1 w 44"/>
                <a:gd name="T1" fmla="*/ 5 h 131"/>
                <a:gd name="T2" fmla="*/ 22 w 44"/>
                <a:gd name="T3" fmla="*/ 72 h 131"/>
                <a:gd name="T4" fmla="*/ 37 w 44"/>
                <a:gd name="T5" fmla="*/ 128 h 131"/>
                <a:gd name="T6" fmla="*/ 44 w 44"/>
                <a:gd name="T7" fmla="*/ 126 h 131"/>
                <a:gd name="T8" fmla="*/ 31 w 44"/>
                <a:gd name="T9" fmla="*/ 75 h 131"/>
                <a:gd name="T10" fmla="*/ 8 w 44"/>
                <a:gd name="T11" fmla="*/ 3 h 131"/>
                <a:gd name="T12" fmla="*/ 1 w 44"/>
                <a:gd name="T13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131" w="44">
                  <a:moveTo>
                    <a:pt x="1" y="5"/>
                  </a:moveTo>
                  <a:cubicBezTo>
                    <a:pt x="9" y="27"/>
                    <a:pt x="16" y="50"/>
                    <a:pt x="22" y="72"/>
                  </a:cubicBezTo>
                  <a:cubicBezTo>
                    <a:pt x="28" y="90"/>
                    <a:pt x="36" y="109"/>
                    <a:pt x="37" y="128"/>
                  </a:cubicBezTo>
                  <a:cubicBezTo>
                    <a:pt x="37" y="131"/>
                    <a:pt x="44" y="129"/>
                    <a:pt x="44" y="126"/>
                  </a:cubicBezTo>
                  <a:cubicBezTo>
                    <a:pt x="43" y="109"/>
                    <a:pt x="36" y="91"/>
                    <a:pt x="31" y="75"/>
                  </a:cubicBezTo>
                  <a:cubicBezTo>
                    <a:pt x="24" y="51"/>
                    <a:pt x="17" y="27"/>
                    <a:pt x="8" y="3"/>
                  </a:cubicBezTo>
                  <a:cubicBezTo>
                    <a:pt x="7" y="0"/>
                    <a:pt x="0" y="2"/>
                    <a:pt x="1" y="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6" name="Freeform 18"/>
            <p:cNvSpPr/>
            <p:nvPr/>
          </p:nvSpPr>
          <p:spPr>
            <a:xfrm>
              <a:off x="2682" y="1135"/>
              <a:ext cx="215" cy="70"/>
            </a:xfrm>
            <a:custGeom>
              <a:avLst/>
              <a:gdLst>
                <a:gd name="T0" fmla="*/ 5 w 90"/>
                <a:gd name="T1" fmla="*/ 6 h 29"/>
                <a:gd name="T2" fmla="*/ 81 w 90"/>
                <a:gd name="T3" fmla="*/ 27 h 29"/>
                <a:gd name="T4" fmla="*/ 86 w 90"/>
                <a:gd name="T5" fmla="*/ 23 h 29"/>
                <a:gd name="T6" fmla="*/ 6 w 90"/>
                <a:gd name="T7" fmla="*/ 0 h 29"/>
                <a:gd name="T8" fmla="*/ 5 w 90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9" w="90">
                  <a:moveTo>
                    <a:pt x="5" y="6"/>
                  </a:moveTo>
                  <a:cubicBezTo>
                    <a:pt x="31" y="6"/>
                    <a:pt x="58" y="14"/>
                    <a:pt x="81" y="27"/>
                  </a:cubicBezTo>
                  <a:cubicBezTo>
                    <a:pt x="84" y="29"/>
                    <a:pt x="90" y="25"/>
                    <a:pt x="86" y="23"/>
                  </a:cubicBezTo>
                  <a:cubicBezTo>
                    <a:pt x="62" y="9"/>
                    <a:pt x="33" y="1"/>
                    <a:pt x="6" y="0"/>
                  </a:cubicBezTo>
                  <a:cubicBezTo>
                    <a:pt x="1" y="0"/>
                    <a:pt x="0" y="6"/>
                    <a:pt x="5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97" name="Freeform 19"/>
            <p:cNvSpPr/>
            <p:nvPr/>
          </p:nvSpPr>
          <p:spPr>
            <a:xfrm>
              <a:off x="2895" y="911"/>
              <a:ext cx="202" cy="210"/>
            </a:xfrm>
            <a:custGeom>
              <a:avLst/>
              <a:gdLst>
                <a:gd name="T0" fmla="*/ 9 w 84"/>
                <a:gd name="T1" fmla="*/ 19 h 87"/>
                <a:gd name="T2" fmla="*/ 25 w 84"/>
                <a:gd name="T3" fmla="*/ 9 h 87"/>
                <a:gd name="T4" fmla="*/ 57 w 84"/>
                <a:gd name="T5" fmla="*/ 25 h 87"/>
                <a:gd name="T6" fmla="*/ 61 w 84"/>
                <a:gd name="T7" fmla="*/ 21 h 87"/>
                <a:gd name="T8" fmla="*/ 27 w 84"/>
                <a:gd name="T9" fmla="*/ 40 h 87"/>
                <a:gd name="T10" fmla="*/ 27 w 84"/>
                <a:gd name="T11" fmla="*/ 42 h 87"/>
                <a:gd name="T12" fmla="*/ 75 w 84"/>
                <a:gd name="T13" fmla="*/ 75 h 87"/>
                <a:gd name="T14" fmla="*/ 79 w 84"/>
                <a:gd name="T15" fmla="*/ 71 h 87"/>
                <a:gd name="T16" fmla="*/ 37 w 84"/>
                <a:gd name="T17" fmla="*/ 83 h 87"/>
                <a:gd name="T18" fmla="*/ 36 w 84"/>
                <a:gd name="T19" fmla="*/ 87 h 87"/>
                <a:gd name="T20" fmla="*/ 78 w 84"/>
                <a:gd name="T21" fmla="*/ 76 h 87"/>
                <a:gd name="T22" fmla="*/ 81 w 84"/>
                <a:gd name="T23" fmla="*/ 72 h 87"/>
                <a:gd name="T24" fmla="*/ 48 w 84"/>
                <a:gd name="T25" fmla="*/ 46 h 87"/>
                <a:gd name="T26" fmla="*/ 41 w 84"/>
                <a:gd name="T27" fmla="*/ 41 h 87"/>
                <a:gd name="T28" fmla="*/ 39 w 84"/>
                <a:gd name="T29" fmla="*/ 37 h 87"/>
                <a:gd name="T30" fmla="*/ 60 w 84"/>
                <a:gd name="T31" fmla="*/ 26 h 87"/>
                <a:gd name="T32" fmla="*/ 64 w 84"/>
                <a:gd name="T33" fmla="*/ 22 h 87"/>
                <a:gd name="T34" fmla="*/ 34 w 84"/>
                <a:gd name="T35" fmla="*/ 2 h 87"/>
                <a:gd name="T36" fmla="*/ 4 w 84"/>
                <a:gd name="T37" fmla="*/ 17 h 87"/>
                <a:gd name="T38" fmla="*/ 9 w 84"/>
                <a:gd name="T39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h="87" w="84">
                  <a:moveTo>
                    <a:pt x="9" y="19"/>
                  </a:moveTo>
                  <a:cubicBezTo>
                    <a:pt x="14" y="16"/>
                    <a:pt x="19" y="12"/>
                    <a:pt x="25" y="9"/>
                  </a:cubicBezTo>
                  <a:cubicBezTo>
                    <a:pt x="38" y="1"/>
                    <a:pt x="50" y="15"/>
                    <a:pt x="57" y="25"/>
                  </a:cubicBezTo>
                  <a:cubicBezTo>
                    <a:pt x="58" y="24"/>
                    <a:pt x="60" y="23"/>
                    <a:pt x="61" y="21"/>
                  </a:cubicBezTo>
                  <a:cubicBezTo>
                    <a:pt x="49" y="23"/>
                    <a:pt x="36" y="32"/>
                    <a:pt x="27" y="40"/>
                  </a:cubicBezTo>
                  <a:cubicBezTo>
                    <a:pt x="27" y="40"/>
                    <a:pt x="26" y="42"/>
                    <a:pt x="27" y="42"/>
                  </a:cubicBezTo>
                  <a:cubicBezTo>
                    <a:pt x="46" y="49"/>
                    <a:pt x="58" y="66"/>
                    <a:pt x="75" y="75"/>
                  </a:cubicBezTo>
                  <a:cubicBezTo>
                    <a:pt x="77" y="74"/>
                    <a:pt x="78" y="73"/>
                    <a:pt x="79" y="71"/>
                  </a:cubicBezTo>
                  <a:cubicBezTo>
                    <a:pt x="64" y="72"/>
                    <a:pt x="52" y="81"/>
                    <a:pt x="37" y="83"/>
                  </a:cubicBezTo>
                  <a:cubicBezTo>
                    <a:pt x="33" y="83"/>
                    <a:pt x="31" y="87"/>
                    <a:pt x="36" y="87"/>
                  </a:cubicBezTo>
                  <a:cubicBezTo>
                    <a:pt x="51" y="86"/>
                    <a:pt x="63" y="77"/>
                    <a:pt x="78" y="76"/>
                  </a:cubicBezTo>
                  <a:cubicBezTo>
                    <a:pt x="79" y="76"/>
                    <a:pt x="84" y="73"/>
                    <a:pt x="81" y="72"/>
                  </a:cubicBezTo>
                  <a:cubicBezTo>
                    <a:pt x="69" y="65"/>
                    <a:pt x="59" y="54"/>
                    <a:pt x="48" y="46"/>
                  </a:cubicBezTo>
                  <a:cubicBezTo>
                    <a:pt x="45" y="44"/>
                    <a:pt x="43" y="43"/>
                    <a:pt x="41" y="41"/>
                  </a:cubicBezTo>
                  <a:cubicBezTo>
                    <a:pt x="36" y="39"/>
                    <a:pt x="33" y="41"/>
                    <a:pt x="39" y="37"/>
                  </a:cubicBezTo>
                  <a:cubicBezTo>
                    <a:pt x="45" y="32"/>
                    <a:pt x="53" y="27"/>
                    <a:pt x="60" y="26"/>
                  </a:cubicBezTo>
                  <a:cubicBezTo>
                    <a:pt x="61" y="26"/>
                    <a:pt x="65" y="24"/>
                    <a:pt x="64" y="22"/>
                  </a:cubicBezTo>
                  <a:cubicBezTo>
                    <a:pt x="57" y="13"/>
                    <a:pt x="47" y="0"/>
                    <a:pt x="34" y="2"/>
                  </a:cubicBezTo>
                  <a:cubicBezTo>
                    <a:pt x="22" y="3"/>
                    <a:pt x="14" y="11"/>
                    <a:pt x="4" y="17"/>
                  </a:cubicBezTo>
                  <a:cubicBezTo>
                    <a:pt x="0" y="19"/>
                    <a:pt x="6" y="21"/>
                    <a:pt x="9" y="1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grpSp>
        <p:nvGrpSpPr>
          <p:cNvPr id="98" name="Group 22"/>
          <p:cNvGrpSpPr>
            <a:grpSpLocks noChangeAspect="1"/>
          </p:cNvGrpSpPr>
          <p:nvPr/>
        </p:nvGrpSpPr>
        <p:grpSpPr>
          <a:xfrm rot="20737309">
            <a:off x="5231769" y="4194827"/>
            <a:ext cx="2187081" cy="782135"/>
            <a:chOff x="3582" y="1042"/>
            <a:chExt cx="1661" cy="594"/>
          </a:xfrm>
          <a:solidFill>
            <a:schemeClr val="bg1"/>
          </a:solidFill>
        </p:grpSpPr>
        <p:sp>
          <p:nvSpPr>
            <p:cNvPr id="99" name="Freeform 42"/>
            <p:cNvSpPr/>
            <p:nvPr/>
          </p:nvSpPr>
          <p:spPr>
            <a:xfrm>
              <a:off x="3620" y="1042"/>
              <a:ext cx="881" cy="228"/>
            </a:xfrm>
            <a:custGeom>
              <a:avLst/>
              <a:gdLst>
                <a:gd name="T0" fmla="*/ 3 w 372"/>
                <a:gd name="T1" fmla="*/ 30 h 96"/>
                <a:gd name="T2" fmla="*/ 33 w 372"/>
                <a:gd name="T3" fmla="*/ 93 h 96"/>
                <a:gd name="T4" fmla="*/ 43 w 372"/>
                <a:gd name="T5" fmla="*/ 90 h 96"/>
                <a:gd name="T6" fmla="*/ 52 w 372"/>
                <a:gd name="T7" fmla="*/ 8 h 96"/>
                <a:gd name="T8" fmla="*/ 46 w 372"/>
                <a:gd name="T9" fmla="*/ 12 h 96"/>
                <a:gd name="T10" fmla="*/ 361 w 372"/>
                <a:gd name="T11" fmla="*/ 24 h 96"/>
                <a:gd name="T12" fmla="*/ 365 w 372"/>
                <a:gd name="T13" fmla="*/ 16 h 96"/>
                <a:gd name="T14" fmla="*/ 47 w 372"/>
                <a:gd name="T15" fmla="*/ 5 h 96"/>
                <a:gd name="T16" fmla="*/ 41 w 372"/>
                <a:gd name="T17" fmla="*/ 9 h 96"/>
                <a:gd name="T18" fmla="*/ 33 w 372"/>
                <a:gd name="T19" fmla="*/ 91 h 96"/>
                <a:gd name="T20" fmla="*/ 43 w 372"/>
                <a:gd name="T21" fmla="*/ 88 h 96"/>
                <a:gd name="T22" fmla="*/ 13 w 372"/>
                <a:gd name="T23" fmla="*/ 26 h 96"/>
                <a:gd name="T24" fmla="*/ 3 w 372"/>
                <a:gd name="T25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96" w="372">
                  <a:moveTo>
                    <a:pt x="3" y="30"/>
                  </a:moveTo>
                  <a:cubicBezTo>
                    <a:pt x="17" y="48"/>
                    <a:pt x="19" y="74"/>
                    <a:pt x="33" y="93"/>
                  </a:cubicBezTo>
                  <a:cubicBezTo>
                    <a:pt x="35" y="96"/>
                    <a:pt x="43" y="94"/>
                    <a:pt x="43" y="90"/>
                  </a:cubicBezTo>
                  <a:cubicBezTo>
                    <a:pt x="44" y="62"/>
                    <a:pt x="47" y="35"/>
                    <a:pt x="52" y="8"/>
                  </a:cubicBezTo>
                  <a:cubicBezTo>
                    <a:pt x="50" y="9"/>
                    <a:pt x="48" y="11"/>
                    <a:pt x="46" y="12"/>
                  </a:cubicBezTo>
                  <a:cubicBezTo>
                    <a:pt x="151" y="8"/>
                    <a:pt x="257" y="7"/>
                    <a:pt x="361" y="24"/>
                  </a:cubicBezTo>
                  <a:cubicBezTo>
                    <a:pt x="366" y="24"/>
                    <a:pt x="372" y="18"/>
                    <a:pt x="365" y="16"/>
                  </a:cubicBezTo>
                  <a:cubicBezTo>
                    <a:pt x="260" y="0"/>
                    <a:pt x="153" y="1"/>
                    <a:pt x="47" y="5"/>
                  </a:cubicBezTo>
                  <a:cubicBezTo>
                    <a:pt x="45" y="5"/>
                    <a:pt x="42" y="6"/>
                    <a:pt x="41" y="9"/>
                  </a:cubicBezTo>
                  <a:cubicBezTo>
                    <a:pt x="37" y="36"/>
                    <a:pt x="33" y="63"/>
                    <a:pt x="33" y="91"/>
                  </a:cubicBezTo>
                  <a:cubicBezTo>
                    <a:pt x="36" y="90"/>
                    <a:pt x="40" y="89"/>
                    <a:pt x="43" y="88"/>
                  </a:cubicBezTo>
                  <a:cubicBezTo>
                    <a:pt x="29" y="70"/>
                    <a:pt x="27" y="44"/>
                    <a:pt x="13" y="26"/>
                  </a:cubicBezTo>
                  <a:cubicBezTo>
                    <a:pt x="10" y="22"/>
                    <a:pt x="0" y="26"/>
                    <a:pt x="3" y="30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0" name="Freeform 43"/>
            <p:cNvSpPr/>
            <p:nvPr/>
          </p:nvSpPr>
          <p:spPr>
            <a:xfrm>
              <a:off x="3788" y="1097"/>
              <a:ext cx="109" cy="173"/>
            </a:xfrm>
            <a:custGeom>
              <a:avLst/>
              <a:gdLst>
                <a:gd name="T0" fmla="*/ 11 w 46"/>
                <a:gd name="T1" fmla="*/ 55 h 73"/>
                <a:gd name="T2" fmla="*/ 24 w 46"/>
                <a:gd name="T3" fmla="*/ 4 h 73"/>
                <a:gd name="T4" fmla="*/ 14 w 46"/>
                <a:gd name="T5" fmla="*/ 6 h 73"/>
                <a:gd name="T6" fmla="*/ 35 w 46"/>
                <a:gd name="T7" fmla="*/ 69 h 73"/>
                <a:gd name="T8" fmla="*/ 46 w 46"/>
                <a:gd name="T9" fmla="*/ 66 h 73"/>
                <a:gd name="T10" fmla="*/ 24 w 46"/>
                <a:gd name="T11" fmla="*/ 3 h 73"/>
                <a:gd name="T12" fmla="*/ 14 w 46"/>
                <a:gd name="T13" fmla="*/ 5 h 73"/>
                <a:gd name="T14" fmla="*/ 1 w 46"/>
                <a:gd name="T15" fmla="*/ 56 h 73"/>
                <a:gd name="T16" fmla="*/ 11 w 46"/>
                <a:gd name="T17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h="73" w="46">
                  <a:moveTo>
                    <a:pt x="11" y="55"/>
                  </a:moveTo>
                  <a:cubicBezTo>
                    <a:pt x="16" y="38"/>
                    <a:pt x="20" y="21"/>
                    <a:pt x="24" y="4"/>
                  </a:cubicBezTo>
                  <a:cubicBezTo>
                    <a:pt x="21" y="5"/>
                    <a:pt x="17" y="6"/>
                    <a:pt x="14" y="6"/>
                  </a:cubicBezTo>
                  <a:cubicBezTo>
                    <a:pt x="23" y="25"/>
                    <a:pt x="34" y="48"/>
                    <a:pt x="35" y="69"/>
                  </a:cubicBezTo>
                  <a:cubicBezTo>
                    <a:pt x="36" y="73"/>
                    <a:pt x="46" y="70"/>
                    <a:pt x="46" y="66"/>
                  </a:cubicBezTo>
                  <a:cubicBezTo>
                    <a:pt x="45" y="45"/>
                    <a:pt x="34" y="22"/>
                    <a:pt x="24" y="3"/>
                  </a:cubicBezTo>
                  <a:cubicBezTo>
                    <a:pt x="22" y="0"/>
                    <a:pt x="15" y="2"/>
                    <a:pt x="14" y="5"/>
                  </a:cubicBezTo>
                  <a:cubicBezTo>
                    <a:pt x="9" y="22"/>
                    <a:pt x="5" y="40"/>
                    <a:pt x="1" y="56"/>
                  </a:cubicBezTo>
                  <a:cubicBezTo>
                    <a:pt x="0" y="61"/>
                    <a:pt x="10" y="59"/>
                    <a:pt x="11" y="55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1" name="Freeform 44"/>
            <p:cNvSpPr/>
            <p:nvPr/>
          </p:nvSpPr>
          <p:spPr>
            <a:xfrm>
              <a:off x="3797" y="1201"/>
              <a:ext cx="86" cy="29"/>
            </a:xfrm>
            <a:custGeom>
              <a:avLst/>
              <a:gdLst>
                <a:gd name="T0" fmla="*/ 4 w 36"/>
                <a:gd name="T1" fmla="*/ 7 h 12"/>
                <a:gd name="T2" fmla="*/ 23 w 36"/>
                <a:gd name="T3" fmla="*/ 10 h 12"/>
                <a:gd name="T4" fmla="*/ 33 w 36"/>
                <a:gd name="T5" fmla="*/ 6 h 12"/>
                <a:gd name="T6" fmla="*/ 8 w 36"/>
                <a:gd name="T7" fmla="*/ 1 h 12"/>
                <a:gd name="T8" fmla="*/ 1 w 36"/>
                <a:gd name="T9" fmla="*/ 4 h 12"/>
                <a:gd name="T10" fmla="*/ 4 w 36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12" w="36">
                  <a:moveTo>
                    <a:pt x="4" y="7"/>
                  </a:moveTo>
                  <a:cubicBezTo>
                    <a:pt x="10" y="7"/>
                    <a:pt x="18" y="6"/>
                    <a:pt x="23" y="10"/>
                  </a:cubicBezTo>
                  <a:cubicBezTo>
                    <a:pt x="26" y="12"/>
                    <a:pt x="36" y="8"/>
                    <a:pt x="33" y="6"/>
                  </a:cubicBezTo>
                  <a:cubicBezTo>
                    <a:pt x="26" y="0"/>
                    <a:pt x="17" y="1"/>
                    <a:pt x="8" y="1"/>
                  </a:cubicBezTo>
                  <a:cubicBezTo>
                    <a:pt x="6" y="1"/>
                    <a:pt x="3" y="2"/>
                    <a:pt x="1" y="4"/>
                  </a:cubicBezTo>
                  <a:cubicBezTo>
                    <a:pt x="0" y="6"/>
                    <a:pt x="3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2" name="Freeform 45"/>
            <p:cNvSpPr/>
            <p:nvPr/>
          </p:nvSpPr>
          <p:spPr>
            <a:xfrm>
              <a:off x="3932" y="1125"/>
              <a:ext cx="48" cy="171"/>
            </a:xfrm>
            <a:custGeom>
              <a:avLst/>
              <a:gdLst>
                <a:gd name="T0" fmla="*/ 0 w 20"/>
                <a:gd name="T1" fmla="*/ 6 h 72"/>
                <a:gd name="T2" fmla="*/ 9 w 20"/>
                <a:gd name="T3" fmla="*/ 69 h 72"/>
                <a:gd name="T4" fmla="*/ 20 w 20"/>
                <a:gd name="T5" fmla="*/ 66 h 72"/>
                <a:gd name="T6" fmla="*/ 11 w 20"/>
                <a:gd name="T7" fmla="*/ 3 h 72"/>
                <a:gd name="T8" fmla="*/ 0 w 2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72" w="20">
                  <a:moveTo>
                    <a:pt x="0" y="6"/>
                  </a:moveTo>
                  <a:cubicBezTo>
                    <a:pt x="1" y="27"/>
                    <a:pt x="4" y="49"/>
                    <a:pt x="9" y="69"/>
                  </a:cubicBezTo>
                  <a:cubicBezTo>
                    <a:pt x="10" y="72"/>
                    <a:pt x="20" y="69"/>
                    <a:pt x="20" y="66"/>
                  </a:cubicBezTo>
                  <a:cubicBezTo>
                    <a:pt x="14" y="46"/>
                    <a:pt x="12" y="24"/>
                    <a:pt x="11" y="3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3" name="Freeform 46"/>
            <p:cNvSpPr/>
            <p:nvPr/>
          </p:nvSpPr>
          <p:spPr>
            <a:xfrm>
              <a:off x="3925" y="1113"/>
              <a:ext cx="159" cy="162"/>
            </a:xfrm>
            <a:custGeom>
              <a:avLst/>
              <a:gdLst>
                <a:gd name="T0" fmla="*/ 11 w 67"/>
                <a:gd name="T1" fmla="*/ 12 h 68"/>
                <a:gd name="T2" fmla="*/ 39 w 67"/>
                <a:gd name="T3" fmla="*/ 12 h 68"/>
                <a:gd name="T4" fmla="*/ 39 w 67"/>
                <a:gd name="T5" fmla="*/ 8 h 68"/>
                <a:gd name="T6" fmla="*/ 26 w 67"/>
                <a:gd name="T7" fmla="*/ 24 h 68"/>
                <a:gd name="T8" fmla="*/ 26 w 67"/>
                <a:gd name="T9" fmla="*/ 28 h 68"/>
                <a:gd name="T10" fmla="*/ 56 w 67"/>
                <a:gd name="T11" fmla="*/ 59 h 68"/>
                <a:gd name="T12" fmla="*/ 60 w 67"/>
                <a:gd name="T13" fmla="*/ 53 h 68"/>
                <a:gd name="T14" fmla="*/ 9 w 67"/>
                <a:gd name="T15" fmla="*/ 61 h 68"/>
                <a:gd name="T16" fmla="*/ 8 w 67"/>
                <a:gd name="T17" fmla="*/ 68 h 68"/>
                <a:gd name="T18" fmla="*/ 61 w 67"/>
                <a:gd name="T19" fmla="*/ 60 h 68"/>
                <a:gd name="T20" fmla="*/ 66 w 67"/>
                <a:gd name="T21" fmla="*/ 54 h 68"/>
                <a:gd name="T22" fmla="*/ 34 w 67"/>
                <a:gd name="T23" fmla="*/ 22 h 68"/>
                <a:gd name="T24" fmla="*/ 35 w 67"/>
                <a:gd name="T25" fmla="*/ 27 h 68"/>
                <a:gd name="T26" fmla="*/ 48 w 67"/>
                <a:gd name="T27" fmla="*/ 11 h 68"/>
                <a:gd name="T28" fmla="*/ 47 w 67"/>
                <a:gd name="T29" fmla="*/ 7 h 68"/>
                <a:gd name="T30" fmla="*/ 6 w 67"/>
                <a:gd name="T31" fmla="*/ 7 h 68"/>
                <a:gd name="T32" fmla="*/ 11 w 67"/>
                <a:gd name="T33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h="68" w="67">
                  <a:moveTo>
                    <a:pt x="11" y="12"/>
                  </a:moveTo>
                  <a:cubicBezTo>
                    <a:pt x="21" y="8"/>
                    <a:pt x="29" y="7"/>
                    <a:pt x="39" y="12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4" y="13"/>
                    <a:pt x="31" y="19"/>
                    <a:pt x="26" y="24"/>
                  </a:cubicBezTo>
                  <a:cubicBezTo>
                    <a:pt x="25" y="25"/>
                    <a:pt x="24" y="27"/>
                    <a:pt x="26" y="28"/>
                  </a:cubicBezTo>
                  <a:cubicBezTo>
                    <a:pt x="40" y="35"/>
                    <a:pt x="47" y="47"/>
                    <a:pt x="56" y="59"/>
                  </a:cubicBezTo>
                  <a:cubicBezTo>
                    <a:pt x="57" y="57"/>
                    <a:pt x="58" y="55"/>
                    <a:pt x="60" y="53"/>
                  </a:cubicBezTo>
                  <a:cubicBezTo>
                    <a:pt x="43" y="57"/>
                    <a:pt x="26" y="61"/>
                    <a:pt x="9" y="61"/>
                  </a:cubicBezTo>
                  <a:cubicBezTo>
                    <a:pt x="3" y="61"/>
                    <a:pt x="1" y="68"/>
                    <a:pt x="8" y="68"/>
                  </a:cubicBezTo>
                  <a:cubicBezTo>
                    <a:pt x="26" y="68"/>
                    <a:pt x="44" y="64"/>
                    <a:pt x="61" y="60"/>
                  </a:cubicBezTo>
                  <a:cubicBezTo>
                    <a:pt x="64" y="59"/>
                    <a:pt x="67" y="57"/>
                    <a:pt x="66" y="54"/>
                  </a:cubicBezTo>
                  <a:cubicBezTo>
                    <a:pt x="56" y="42"/>
                    <a:pt x="49" y="30"/>
                    <a:pt x="34" y="22"/>
                  </a:cubicBezTo>
                  <a:cubicBezTo>
                    <a:pt x="35" y="24"/>
                    <a:pt x="35" y="25"/>
                    <a:pt x="35" y="27"/>
                  </a:cubicBezTo>
                  <a:cubicBezTo>
                    <a:pt x="39" y="22"/>
                    <a:pt x="43" y="16"/>
                    <a:pt x="48" y="11"/>
                  </a:cubicBezTo>
                  <a:cubicBezTo>
                    <a:pt x="49" y="10"/>
                    <a:pt x="49" y="8"/>
                    <a:pt x="47" y="7"/>
                  </a:cubicBezTo>
                  <a:cubicBezTo>
                    <a:pt x="34" y="0"/>
                    <a:pt x="20" y="1"/>
                    <a:pt x="6" y="7"/>
                  </a:cubicBezTo>
                  <a:cubicBezTo>
                    <a:pt x="0" y="10"/>
                    <a:pt x="6" y="15"/>
                    <a:pt x="11" y="12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4" name="Freeform 47"/>
            <p:cNvSpPr/>
            <p:nvPr/>
          </p:nvSpPr>
          <p:spPr>
            <a:xfrm>
              <a:off x="4079" y="1177"/>
              <a:ext cx="119" cy="22"/>
            </a:xfrm>
            <a:custGeom>
              <a:avLst/>
              <a:gdLst>
                <a:gd name="T0" fmla="*/ 5 w 50"/>
                <a:gd name="T1" fmla="*/ 4 h 9"/>
                <a:gd name="T2" fmla="*/ 38 w 50"/>
                <a:gd name="T3" fmla="*/ 8 h 9"/>
                <a:gd name="T4" fmla="*/ 45 w 50"/>
                <a:gd name="T5" fmla="*/ 7 h 9"/>
                <a:gd name="T6" fmla="*/ 48 w 50"/>
                <a:gd name="T7" fmla="*/ 4 h 9"/>
                <a:gd name="T8" fmla="*/ 12 w 50"/>
                <a:gd name="T9" fmla="*/ 0 h 9"/>
                <a:gd name="T10" fmla="*/ 5 w 50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9" w="50">
                  <a:moveTo>
                    <a:pt x="5" y="4"/>
                  </a:moveTo>
                  <a:cubicBezTo>
                    <a:pt x="16" y="4"/>
                    <a:pt x="28" y="4"/>
                    <a:pt x="38" y="8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7"/>
                    <a:pt x="50" y="5"/>
                    <a:pt x="48" y="4"/>
                  </a:cubicBezTo>
                  <a:cubicBezTo>
                    <a:pt x="37" y="0"/>
                    <a:pt x="24" y="0"/>
                    <a:pt x="12" y="0"/>
                  </a:cubicBezTo>
                  <a:cubicBezTo>
                    <a:pt x="10" y="0"/>
                    <a:pt x="0" y="4"/>
                    <a:pt x="5" y="4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5" name="Freeform 48"/>
            <p:cNvSpPr/>
            <p:nvPr/>
          </p:nvSpPr>
          <p:spPr>
            <a:xfrm>
              <a:off x="4129" y="1125"/>
              <a:ext cx="36" cy="126"/>
            </a:xfrm>
            <a:custGeom>
              <a:avLst/>
              <a:gdLst>
                <a:gd name="T0" fmla="*/ 0 w 15"/>
                <a:gd name="T1" fmla="*/ 6 h 53"/>
                <a:gd name="T2" fmla="*/ 4 w 15"/>
                <a:gd name="T3" fmla="*/ 49 h 53"/>
                <a:gd name="T4" fmla="*/ 15 w 15"/>
                <a:gd name="T5" fmla="*/ 46 h 53"/>
                <a:gd name="T6" fmla="*/ 10 w 15"/>
                <a:gd name="T7" fmla="*/ 3 h 53"/>
                <a:gd name="T8" fmla="*/ 0 w 15"/>
                <a:gd name="T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53" w="15">
                  <a:moveTo>
                    <a:pt x="0" y="6"/>
                  </a:moveTo>
                  <a:cubicBezTo>
                    <a:pt x="0" y="21"/>
                    <a:pt x="3" y="35"/>
                    <a:pt x="4" y="49"/>
                  </a:cubicBezTo>
                  <a:cubicBezTo>
                    <a:pt x="4" y="53"/>
                    <a:pt x="15" y="50"/>
                    <a:pt x="15" y="46"/>
                  </a:cubicBezTo>
                  <a:cubicBezTo>
                    <a:pt x="14" y="32"/>
                    <a:pt x="10" y="18"/>
                    <a:pt x="10" y="3"/>
                  </a:cubicBezTo>
                  <a:cubicBezTo>
                    <a:pt x="10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6" name="Freeform 49"/>
            <p:cNvSpPr/>
            <p:nvPr/>
          </p:nvSpPr>
          <p:spPr>
            <a:xfrm>
              <a:off x="4248" y="1149"/>
              <a:ext cx="121" cy="138"/>
            </a:xfrm>
            <a:custGeom>
              <a:avLst/>
              <a:gdLst>
                <a:gd name="T0" fmla="*/ 43 w 51"/>
                <a:gd name="T1" fmla="*/ 3 h 58"/>
                <a:gd name="T2" fmla="*/ 4 w 51"/>
                <a:gd name="T3" fmla="*/ 34 h 58"/>
                <a:gd name="T4" fmla="*/ 6 w 51"/>
                <a:gd name="T5" fmla="*/ 52 h 58"/>
                <a:gd name="T6" fmla="*/ 39 w 51"/>
                <a:gd name="T7" fmla="*/ 48 h 58"/>
                <a:gd name="T8" fmla="*/ 35 w 51"/>
                <a:gd name="T9" fmla="*/ 43 h 58"/>
                <a:gd name="T10" fmla="*/ 14 w 51"/>
                <a:gd name="T11" fmla="*/ 46 h 58"/>
                <a:gd name="T12" fmla="*/ 16 w 51"/>
                <a:gd name="T13" fmla="*/ 32 h 58"/>
                <a:gd name="T14" fmla="*/ 28 w 51"/>
                <a:gd name="T15" fmla="*/ 16 h 58"/>
                <a:gd name="T16" fmla="*/ 40 w 51"/>
                <a:gd name="T17" fmla="*/ 10 h 58"/>
                <a:gd name="T18" fmla="*/ 43 w 51"/>
                <a:gd name="T1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h="58" w="51">
                  <a:moveTo>
                    <a:pt x="43" y="3"/>
                  </a:moveTo>
                  <a:cubicBezTo>
                    <a:pt x="27" y="0"/>
                    <a:pt x="10" y="22"/>
                    <a:pt x="4" y="34"/>
                  </a:cubicBezTo>
                  <a:cubicBezTo>
                    <a:pt x="2" y="40"/>
                    <a:pt x="0" y="48"/>
                    <a:pt x="6" y="52"/>
                  </a:cubicBezTo>
                  <a:cubicBezTo>
                    <a:pt x="15" y="58"/>
                    <a:pt x="31" y="52"/>
                    <a:pt x="39" y="48"/>
                  </a:cubicBezTo>
                  <a:cubicBezTo>
                    <a:pt x="46" y="46"/>
                    <a:pt x="40" y="41"/>
                    <a:pt x="35" y="43"/>
                  </a:cubicBezTo>
                  <a:cubicBezTo>
                    <a:pt x="31" y="45"/>
                    <a:pt x="18" y="50"/>
                    <a:pt x="14" y="46"/>
                  </a:cubicBezTo>
                  <a:cubicBezTo>
                    <a:pt x="11" y="42"/>
                    <a:pt x="14" y="36"/>
                    <a:pt x="16" y="32"/>
                  </a:cubicBezTo>
                  <a:cubicBezTo>
                    <a:pt x="19" y="26"/>
                    <a:pt x="23" y="21"/>
                    <a:pt x="28" y="16"/>
                  </a:cubicBezTo>
                  <a:cubicBezTo>
                    <a:pt x="31" y="14"/>
                    <a:pt x="36" y="9"/>
                    <a:pt x="40" y="10"/>
                  </a:cubicBezTo>
                  <a:cubicBezTo>
                    <a:pt x="44" y="11"/>
                    <a:pt x="51" y="4"/>
                    <a:pt x="43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7" name="Freeform 50"/>
            <p:cNvSpPr/>
            <p:nvPr/>
          </p:nvSpPr>
          <p:spPr>
            <a:xfrm>
              <a:off x="4406" y="1147"/>
              <a:ext cx="50" cy="140"/>
            </a:xfrm>
            <a:custGeom>
              <a:avLst/>
              <a:gdLst>
                <a:gd name="T0" fmla="*/ 9 w 21"/>
                <a:gd name="T1" fmla="*/ 3 h 59"/>
                <a:gd name="T2" fmla="*/ 3 w 21"/>
                <a:gd name="T3" fmla="*/ 22 h 59"/>
                <a:gd name="T4" fmla="*/ 0 w 21"/>
                <a:gd name="T5" fmla="*/ 56 h 59"/>
                <a:gd name="T6" fmla="*/ 10 w 21"/>
                <a:gd name="T7" fmla="*/ 53 h 59"/>
                <a:gd name="T8" fmla="*/ 13 w 21"/>
                <a:gd name="T9" fmla="*/ 24 h 59"/>
                <a:gd name="T10" fmla="*/ 18 w 21"/>
                <a:gd name="T11" fmla="*/ 3 h 59"/>
                <a:gd name="T12" fmla="*/ 9 w 21"/>
                <a:gd name="T1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59" w="21">
                  <a:moveTo>
                    <a:pt x="9" y="3"/>
                  </a:moveTo>
                  <a:cubicBezTo>
                    <a:pt x="4" y="8"/>
                    <a:pt x="4" y="16"/>
                    <a:pt x="3" y="22"/>
                  </a:cubicBezTo>
                  <a:cubicBezTo>
                    <a:pt x="0" y="33"/>
                    <a:pt x="0" y="45"/>
                    <a:pt x="0" y="56"/>
                  </a:cubicBezTo>
                  <a:cubicBezTo>
                    <a:pt x="0" y="59"/>
                    <a:pt x="10" y="57"/>
                    <a:pt x="10" y="53"/>
                  </a:cubicBezTo>
                  <a:cubicBezTo>
                    <a:pt x="10" y="43"/>
                    <a:pt x="11" y="33"/>
                    <a:pt x="13" y="24"/>
                  </a:cubicBezTo>
                  <a:cubicBezTo>
                    <a:pt x="14" y="18"/>
                    <a:pt x="14" y="8"/>
                    <a:pt x="18" y="3"/>
                  </a:cubicBezTo>
                  <a:cubicBezTo>
                    <a:pt x="21" y="0"/>
                    <a:pt x="11" y="1"/>
                    <a:pt x="9" y="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8" name="Freeform 51"/>
            <p:cNvSpPr/>
            <p:nvPr/>
          </p:nvSpPr>
          <p:spPr>
            <a:xfrm>
              <a:off x="4397" y="1137"/>
              <a:ext cx="123" cy="145"/>
            </a:xfrm>
            <a:custGeom>
              <a:avLst/>
              <a:gdLst>
                <a:gd name="T0" fmla="*/ 6 w 52"/>
                <a:gd name="T1" fmla="*/ 6 h 61"/>
                <a:gd name="T2" fmla="*/ 38 w 52"/>
                <a:gd name="T3" fmla="*/ 31 h 61"/>
                <a:gd name="T4" fmla="*/ 11 w 52"/>
                <a:gd name="T5" fmla="*/ 56 h 61"/>
                <a:gd name="T6" fmla="*/ 7 w 52"/>
                <a:gd name="T7" fmla="*/ 61 h 61"/>
                <a:gd name="T8" fmla="*/ 50 w 52"/>
                <a:gd name="T9" fmla="*/ 36 h 61"/>
                <a:gd name="T10" fmla="*/ 12 w 52"/>
                <a:gd name="T11" fmla="*/ 1 h 61"/>
                <a:gd name="T12" fmla="*/ 6 w 52"/>
                <a:gd name="T13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61" w="52">
                  <a:moveTo>
                    <a:pt x="6" y="6"/>
                  </a:moveTo>
                  <a:cubicBezTo>
                    <a:pt x="19" y="9"/>
                    <a:pt x="33" y="16"/>
                    <a:pt x="38" y="31"/>
                  </a:cubicBezTo>
                  <a:cubicBezTo>
                    <a:pt x="45" y="49"/>
                    <a:pt x="25" y="55"/>
                    <a:pt x="11" y="56"/>
                  </a:cubicBezTo>
                  <a:cubicBezTo>
                    <a:pt x="7" y="56"/>
                    <a:pt x="0" y="61"/>
                    <a:pt x="7" y="61"/>
                  </a:cubicBezTo>
                  <a:cubicBezTo>
                    <a:pt x="23" y="61"/>
                    <a:pt x="48" y="56"/>
                    <a:pt x="50" y="36"/>
                  </a:cubicBezTo>
                  <a:cubicBezTo>
                    <a:pt x="52" y="16"/>
                    <a:pt x="28" y="4"/>
                    <a:pt x="12" y="1"/>
                  </a:cubicBezTo>
                  <a:cubicBezTo>
                    <a:pt x="9" y="0"/>
                    <a:pt x="0" y="5"/>
                    <a:pt x="6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09" name="Freeform 52"/>
            <p:cNvSpPr/>
            <p:nvPr/>
          </p:nvSpPr>
          <p:spPr>
            <a:xfrm>
              <a:off x="3582" y="1363"/>
              <a:ext cx="1045" cy="19"/>
            </a:xfrm>
            <a:custGeom>
              <a:avLst/>
              <a:gdLst>
                <a:gd name="T0" fmla="*/ 7 w 441"/>
                <a:gd name="T1" fmla="*/ 8 h 8"/>
                <a:gd name="T2" fmla="*/ 433 w 441"/>
                <a:gd name="T3" fmla="*/ 8 h 8"/>
                <a:gd name="T4" fmla="*/ 434 w 441"/>
                <a:gd name="T5" fmla="*/ 0 h 8"/>
                <a:gd name="T6" fmla="*/ 8 w 441"/>
                <a:gd name="T7" fmla="*/ 0 h 8"/>
                <a:gd name="T8" fmla="*/ 7 w 441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8" w="441">
                  <a:moveTo>
                    <a:pt x="7" y="8"/>
                  </a:moveTo>
                  <a:cubicBezTo>
                    <a:pt x="149" y="8"/>
                    <a:pt x="291" y="8"/>
                    <a:pt x="433" y="8"/>
                  </a:cubicBezTo>
                  <a:cubicBezTo>
                    <a:pt x="439" y="8"/>
                    <a:pt x="441" y="0"/>
                    <a:pt x="434" y="0"/>
                  </a:cubicBezTo>
                  <a:cubicBezTo>
                    <a:pt x="292" y="0"/>
                    <a:pt x="150" y="0"/>
                    <a:pt x="8" y="0"/>
                  </a:cubicBezTo>
                  <a:cubicBezTo>
                    <a:pt x="1" y="0"/>
                    <a:pt x="0" y="8"/>
                    <a:pt x="7" y="8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0" name="Freeform 53"/>
            <p:cNvSpPr/>
            <p:nvPr/>
          </p:nvSpPr>
          <p:spPr>
            <a:xfrm>
              <a:off x="4032" y="1455"/>
              <a:ext cx="173" cy="181"/>
            </a:xfrm>
            <a:custGeom>
              <a:avLst/>
              <a:gdLst>
                <a:gd name="T0" fmla="*/ 11 w 73"/>
                <a:gd name="T1" fmla="*/ 21 h 76"/>
                <a:gd name="T2" fmla="*/ 42 w 73"/>
                <a:gd name="T3" fmla="*/ 22 h 76"/>
                <a:gd name="T4" fmla="*/ 16 w 73"/>
                <a:gd name="T5" fmla="*/ 61 h 76"/>
                <a:gd name="T6" fmla="*/ 16 w 73"/>
                <a:gd name="T7" fmla="*/ 63 h 76"/>
                <a:gd name="T8" fmla="*/ 61 w 73"/>
                <a:gd name="T9" fmla="*/ 76 h 76"/>
                <a:gd name="T10" fmla="*/ 65 w 73"/>
                <a:gd name="T11" fmla="*/ 71 h 76"/>
                <a:gd name="T12" fmla="*/ 42 w 73"/>
                <a:gd name="T13" fmla="*/ 69 h 76"/>
                <a:gd name="T14" fmla="*/ 31 w 73"/>
                <a:gd name="T15" fmla="*/ 63 h 76"/>
                <a:gd name="T16" fmla="*/ 34 w 73"/>
                <a:gd name="T17" fmla="*/ 53 h 76"/>
                <a:gd name="T18" fmla="*/ 53 w 73"/>
                <a:gd name="T19" fmla="*/ 21 h 76"/>
                <a:gd name="T20" fmla="*/ 7 w 73"/>
                <a:gd name="T21" fmla="*/ 17 h 76"/>
                <a:gd name="T22" fmla="*/ 11 w 73"/>
                <a:gd name="T23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h="76" w="73">
                  <a:moveTo>
                    <a:pt x="11" y="21"/>
                  </a:moveTo>
                  <a:cubicBezTo>
                    <a:pt x="18" y="18"/>
                    <a:pt x="40" y="8"/>
                    <a:pt x="42" y="22"/>
                  </a:cubicBezTo>
                  <a:cubicBezTo>
                    <a:pt x="44" y="35"/>
                    <a:pt x="25" y="53"/>
                    <a:pt x="16" y="61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29" y="75"/>
                    <a:pt x="44" y="76"/>
                    <a:pt x="61" y="76"/>
                  </a:cubicBezTo>
                  <a:cubicBezTo>
                    <a:pt x="65" y="76"/>
                    <a:pt x="73" y="71"/>
                    <a:pt x="65" y="71"/>
                  </a:cubicBezTo>
                  <a:cubicBezTo>
                    <a:pt x="58" y="71"/>
                    <a:pt x="50" y="71"/>
                    <a:pt x="42" y="69"/>
                  </a:cubicBezTo>
                  <a:cubicBezTo>
                    <a:pt x="38" y="68"/>
                    <a:pt x="34" y="66"/>
                    <a:pt x="31" y="63"/>
                  </a:cubicBezTo>
                  <a:cubicBezTo>
                    <a:pt x="26" y="60"/>
                    <a:pt x="31" y="56"/>
                    <a:pt x="34" y="53"/>
                  </a:cubicBezTo>
                  <a:cubicBezTo>
                    <a:pt x="42" y="44"/>
                    <a:pt x="52" y="33"/>
                    <a:pt x="53" y="21"/>
                  </a:cubicBezTo>
                  <a:cubicBezTo>
                    <a:pt x="54" y="0"/>
                    <a:pt x="15" y="14"/>
                    <a:pt x="7" y="17"/>
                  </a:cubicBezTo>
                  <a:cubicBezTo>
                    <a:pt x="0" y="20"/>
                    <a:pt x="7" y="23"/>
                    <a:pt x="11" y="21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1" name="Freeform 54"/>
            <p:cNvSpPr/>
            <p:nvPr/>
          </p:nvSpPr>
          <p:spPr>
            <a:xfrm>
              <a:off x="4693" y="1279"/>
              <a:ext cx="90" cy="50"/>
            </a:xfrm>
            <a:custGeom>
              <a:avLst/>
              <a:gdLst>
                <a:gd name="T0" fmla="*/ 4 w 38"/>
                <a:gd name="T1" fmla="*/ 7 h 21"/>
                <a:gd name="T2" fmla="*/ 16 w 38"/>
                <a:gd name="T3" fmla="*/ 8 h 21"/>
                <a:gd name="T4" fmla="*/ 25 w 38"/>
                <a:gd name="T5" fmla="*/ 17 h 21"/>
                <a:gd name="T6" fmla="*/ 36 w 38"/>
                <a:gd name="T7" fmla="*/ 14 h 21"/>
                <a:gd name="T8" fmla="*/ 25 w 38"/>
                <a:gd name="T9" fmla="*/ 2 h 21"/>
                <a:gd name="T10" fmla="*/ 8 w 38"/>
                <a:gd name="T11" fmla="*/ 0 h 21"/>
                <a:gd name="T12" fmla="*/ 1 w 38"/>
                <a:gd name="T13" fmla="*/ 3 h 21"/>
                <a:gd name="T14" fmla="*/ 4 w 38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h="21" w="38">
                  <a:moveTo>
                    <a:pt x="4" y="7"/>
                  </a:moveTo>
                  <a:cubicBezTo>
                    <a:pt x="8" y="7"/>
                    <a:pt x="12" y="7"/>
                    <a:pt x="16" y="8"/>
                  </a:cubicBezTo>
                  <a:cubicBezTo>
                    <a:pt x="20" y="9"/>
                    <a:pt x="23" y="13"/>
                    <a:pt x="25" y="17"/>
                  </a:cubicBezTo>
                  <a:cubicBezTo>
                    <a:pt x="27" y="21"/>
                    <a:pt x="38" y="18"/>
                    <a:pt x="36" y="14"/>
                  </a:cubicBezTo>
                  <a:cubicBezTo>
                    <a:pt x="33" y="9"/>
                    <a:pt x="30" y="5"/>
                    <a:pt x="25" y="2"/>
                  </a:cubicBezTo>
                  <a:cubicBezTo>
                    <a:pt x="20" y="0"/>
                    <a:pt x="14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2" name="Freeform 55"/>
            <p:cNvSpPr/>
            <p:nvPr/>
          </p:nvSpPr>
          <p:spPr>
            <a:xfrm>
              <a:off x="4707" y="1351"/>
              <a:ext cx="117" cy="16"/>
            </a:xfrm>
            <a:custGeom>
              <a:avLst/>
              <a:gdLst>
                <a:gd name="T0" fmla="*/ 4 w 49"/>
                <a:gd name="T1" fmla="*/ 7 h 7"/>
                <a:gd name="T2" fmla="*/ 40 w 49"/>
                <a:gd name="T3" fmla="*/ 7 h 7"/>
                <a:gd name="T4" fmla="*/ 47 w 49"/>
                <a:gd name="T5" fmla="*/ 4 h 7"/>
                <a:gd name="T6" fmla="*/ 44 w 49"/>
                <a:gd name="T7" fmla="*/ 0 h 7"/>
                <a:gd name="T8" fmla="*/ 8 w 49"/>
                <a:gd name="T9" fmla="*/ 0 h 7"/>
                <a:gd name="T10" fmla="*/ 1 w 49"/>
                <a:gd name="T11" fmla="*/ 3 h 7"/>
                <a:gd name="T12" fmla="*/ 4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h="7" w="49">
                  <a:moveTo>
                    <a:pt x="4" y="7"/>
                  </a:moveTo>
                  <a:cubicBezTo>
                    <a:pt x="16" y="7"/>
                    <a:pt x="28" y="7"/>
                    <a:pt x="40" y="7"/>
                  </a:cubicBezTo>
                  <a:cubicBezTo>
                    <a:pt x="43" y="7"/>
                    <a:pt x="46" y="6"/>
                    <a:pt x="47" y="4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32" y="0"/>
                    <a:pt x="20" y="0"/>
                    <a:pt x="8" y="0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3" name="Freeform 56"/>
            <p:cNvSpPr/>
            <p:nvPr/>
          </p:nvSpPr>
          <p:spPr>
            <a:xfrm>
              <a:off x="4923" y="1173"/>
              <a:ext cx="40" cy="285"/>
            </a:xfrm>
            <a:custGeom>
              <a:avLst/>
              <a:gdLst>
                <a:gd name="T0" fmla="*/ 0 w 17"/>
                <a:gd name="T1" fmla="*/ 7 h 120"/>
                <a:gd name="T2" fmla="*/ 6 w 17"/>
                <a:gd name="T3" fmla="*/ 115 h 120"/>
                <a:gd name="T4" fmla="*/ 17 w 17"/>
                <a:gd name="T5" fmla="*/ 114 h 120"/>
                <a:gd name="T6" fmla="*/ 11 w 17"/>
                <a:gd name="T7" fmla="*/ 6 h 120"/>
                <a:gd name="T8" fmla="*/ 0 w 17"/>
                <a:gd name="T9" fmla="*/ 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20" w="17">
                  <a:moveTo>
                    <a:pt x="0" y="7"/>
                  </a:moveTo>
                  <a:cubicBezTo>
                    <a:pt x="0" y="43"/>
                    <a:pt x="6" y="79"/>
                    <a:pt x="6" y="115"/>
                  </a:cubicBezTo>
                  <a:cubicBezTo>
                    <a:pt x="6" y="120"/>
                    <a:pt x="17" y="119"/>
                    <a:pt x="17" y="114"/>
                  </a:cubicBezTo>
                  <a:cubicBezTo>
                    <a:pt x="16" y="78"/>
                    <a:pt x="11" y="42"/>
                    <a:pt x="11" y="6"/>
                  </a:cubicBezTo>
                  <a:cubicBezTo>
                    <a:pt x="11" y="0"/>
                    <a:pt x="0" y="2"/>
                    <a:pt x="0" y="7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4" name="Freeform 57"/>
            <p:cNvSpPr/>
            <p:nvPr/>
          </p:nvSpPr>
          <p:spPr>
            <a:xfrm>
              <a:off x="4928" y="1275"/>
              <a:ext cx="201" cy="35"/>
            </a:xfrm>
            <a:custGeom>
              <a:avLst/>
              <a:gdLst>
                <a:gd name="T0" fmla="*/ 11 w 85"/>
                <a:gd name="T1" fmla="*/ 13 h 15"/>
                <a:gd name="T2" fmla="*/ 73 w 85"/>
                <a:gd name="T3" fmla="*/ 8 h 15"/>
                <a:gd name="T4" fmla="*/ 77 w 85"/>
                <a:gd name="T5" fmla="*/ 2 h 15"/>
                <a:gd name="T6" fmla="*/ 7 w 85"/>
                <a:gd name="T7" fmla="*/ 9 h 15"/>
                <a:gd name="T8" fmla="*/ 11 w 8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5" w="85">
                  <a:moveTo>
                    <a:pt x="11" y="13"/>
                  </a:moveTo>
                  <a:cubicBezTo>
                    <a:pt x="29" y="5"/>
                    <a:pt x="54" y="8"/>
                    <a:pt x="73" y="8"/>
                  </a:cubicBezTo>
                  <a:cubicBezTo>
                    <a:pt x="77" y="8"/>
                    <a:pt x="85" y="2"/>
                    <a:pt x="77" y="2"/>
                  </a:cubicBezTo>
                  <a:cubicBezTo>
                    <a:pt x="55" y="2"/>
                    <a:pt x="28" y="0"/>
                    <a:pt x="7" y="9"/>
                  </a:cubicBezTo>
                  <a:cubicBezTo>
                    <a:pt x="0" y="12"/>
                    <a:pt x="7" y="15"/>
                    <a:pt x="11" y="13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5" name="Freeform 58"/>
            <p:cNvSpPr/>
            <p:nvPr/>
          </p:nvSpPr>
          <p:spPr>
            <a:xfrm>
              <a:off x="5080" y="1175"/>
              <a:ext cx="26" cy="283"/>
            </a:xfrm>
            <a:custGeom>
              <a:avLst/>
              <a:gdLst>
                <a:gd name="T0" fmla="*/ 0 w 11"/>
                <a:gd name="T1" fmla="*/ 6 h 119"/>
                <a:gd name="T2" fmla="*/ 0 w 11"/>
                <a:gd name="T3" fmla="*/ 114 h 119"/>
                <a:gd name="T4" fmla="*/ 11 w 11"/>
                <a:gd name="T5" fmla="*/ 113 h 119"/>
                <a:gd name="T6" fmla="*/ 11 w 11"/>
                <a:gd name="T7" fmla="*/ 5 h 119"/>
                <a:gd name="T8" fmla="*/ 0 w 11"/>
                <a:gd name="T9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119" w="11">
                  <a:moveTo>
                    <a:pt x="0" y="6"/>
                  </a:moveTo>
                  <a:cubicBezTo>
                    <a:pt x="0" y="42"/>
                    <a:pt x="0" y="78"/>
                    <a:pt x="0" y="114"/>
                  </a:cubicBezTo>
                  <a:cubicBezTo>
                    <a:pt x="0" y="119"/>
                    <a:pt x="11" y="116"/>
                    <a:pt x="11" y="113"/>
                  </a:cubicBezTo>
                  <a:cubicBezTo>
                    <a:pt x="11" y="77"/>
                    <a:pt x="11" y="41"/>
                    <a:pt x="11" y="5"/>
                  </a:cubicBezTo>
                  <a:cubicBezTo>
                    <a:pt x="11" y="0"/>
                    <a:pt x="0" y="2"/>
                    <a:pt x="0" y="6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6" name="Freeform 59"/>
            <p:cNvSpPr/>
            <p:nvPr/>
          </p:nvSpPr>
          <p:spPr>
            <a:xfrm>
              <a:off x="5098" y="1118"/>
              <a:ext cx="145" cy="123"/>
            </a:xfrm>
            <a:custGeom>
              <a:avLst/>
              <a:gdLst>
                <a:gd name="T0" fmla="*/ 6 w 61"/>
                <a:gd name="T1" fmla="*/ 9 h 52"/>
                <a:gd name="T2" fmla="*/ 30 w 61"/>
                <a:gd name="T3" fmla="*/ 15 h 52"/>
                <a:gd name="T4" fmla="*/ 29 w 61"/>
                <a:gd name="T5" fmla="*/ 10 h 52"/>
                <a:gd name="T6" fmla="*/ 17 w 61"/>
                <a:gd name="T7" fmla="*/ 34 h 52"/>
                <a:gd name="T8" fmla="*/ 17 w 61"/>
                <a:gd name="T9" fmla="*/ 38 h 52"/>
                <a:gd name="T10" fmla="*/ 48 w 61"/>
                <a:gd name="T11" fmla="*/ 51 h 52"/>
                <a:gd name="T12" fmla="*/ 54 w 61"/>
                <a:gd name="T13" fmla="*/ 44 h 52"/>
                <a:gd name="T14" fmla="*/ 25 w 61"/>
                <a:gd name="T15" fmla="*/ 32 h 52"/>
                <a:gd name="T16" fmla="*/ 26 w 61"/>
                <a:gd name="T17" fmla="*/ 37 h 52"/>
                <a:gd name="T18" fmla="*/ 38 w 61"/>
                <a:gd name="T19" fmla="*/ 13 h 52"/>
                <a:gd name="T20" fmla="*/ 36 w 61"/>
                <a:gd name="T21" fmla="*/ 8 h 52"/>
                <a:gd name="T22" fmla="*/ 12 w 61"/>
                <a:gd name="T23" fmla="*/ 2 h 52"/>
                <a:gd name="T24" fmla="*/ 6 w 61"/>
                <a:gd name="T25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h="52" w="61">
                  <a:moveTo>
                    <a:pt x="6" y="9"/>
                  </a:moveTo>
                  <a:cubicBezTo>
                    <a:pt x="14" y="12"/>
                    <a:pt x="22" y="11"/>
                    <a:pt x="30" y="15"/>
                  </a:cubicBezTo>
                  <a:cubicBezTo>
                    <a:pt x="30" y="13"/>
                    <a:pt x="29" y="11"/>
                    <a:pt x="29" y="10"/>
                  </a:cubicBezTo>
                  <a:cubicBezTo>
                    <a:pt x="23" y="17"/>
                    <a:pt x="23" y="27"/>
                    <a:pt x="17" y="34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25" y="45"/>
                    <a:pt x="38" y="48"/>
                    <a:pt x="48" y="51"/>
                  </a:cubicBezTo>
                  <a:cubicBezTo>
                    <a:pt x="53" y="52"/>
                    <a:pt x="61" y="45"/>
                    <a:pt x="54" y="44"/>
                  </a:cubicBezTo>
                  <a:cubicBezTo>
                    <a:pt x="45" y="41"/>
                    <a:pt x="33" y="39"/>
                    <a:pt x="25" y="32"/>
                  </a:cubicBezTo>
                  <a:cubicBezTo>
                    <a:pt x="26" y="34"/>
                    <a:pt x="26" y="35"/>
                    <a:pt x="26" y="37"/>
                  </a:cubicBezTo>
                  <a:cubicBezTo>
                    <a:pt x="32" y="30"/>
                    <a:pt x="32" y="20"/>
                    <a:pt x="38" y="13"/>
                  </a:cubicBezTo>
                  <a:cubicBezTo>
                    <a:pt x="39" y="11"/>
                    <a:pt x="39" y="9"/>
                    <a:pt x="36" y="8"/>
                  </a:cubicBezTo>
                  <a:cubicBezTo>
                    <a:pt x="28" y="4"/>
                    <a:pt x="20" y="5"/>
                    <a:pt x="12" y="2"/>
                  </a:cubicBezTo>
                  <a:cubicBezTo>
                    <a:pt x="8" y="0"/>
                    <a:pt x="0" y="6"/>
                    <a:pt x="6" y="9"/>
                  </a:cubicBezTo>
                  <a:close/>
                </a:path>
              </a:pathLst>
            </a:custGeom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19216" y="3405394"/>
            <a:ext cx="1575383" cy="19269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8593153" y="1285290"/>
            <a:ext cx="1340090" cy="1262777"/>
          </a:xfrm>
          <a:prstGeom prst="rect">
            <a:avLst/>
          </a:prstGeom>
        </p:spPr>
      </p:pic>
      <p:sp>
        <p:nvSpPr>
          <p:cNvPr id="119" name="文本框 118"/>
          <p:cNvSpPr/>
          <p:nvPr/>
        </p:nvSpPr>
        <p:spPr>
          <a:xfrm>
            <a:off x="4320339" y="2846703"/>
            <a:ext cx="371712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/>
            <a:r>
              <a:rPr altLang="en-US" dirty="0" lang="zh-CN" smtClean="0" sz="6600">
                <a:solidFill>
                  <a:schemeClr val="bg1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第二</a:t>
            </a:r>
            <a:r>
              <a:rPr altLang="en-US" dirty="0" lang="zh-CN" smtClean="0" sz="6600">
                <a:solidFill>
                  <a:srgbClr val="FFC000"/>
                </a:solidFill>
                <a:ea typeface="苏新诗古印宋简" panose="02010609000101010101" pitchFamily="49" charset="-122"/>
                <a:latin typeface="苏新诗古印宋简" panose="02010609000101010101" pitchFamily="49" charset="-122"/>
              </a:rPr>
              <a:t>章节</a:t>
            </a:r>
            <a:endParaRPr altLang="en-US" dirty="0" lang="zh-CN" sz="6600">
              <a:solidFill>
                <a:srgbClr val="FFC000"/>
              </a:solidFill>
              <a:ea typeface="苏新诗古印宋简" panose="02010609000101010101" pitchFamily="49" charset="-122"/>
              <a:latin typeface="苏新诗古印宋简" panose="02010609000101010101" pitchFamily="49" charset="-122"/>
            </a:endParaRPr>
          </a:p>
        </p:txBody>
      </p:sp>
      <p:pic>
        <p:nvPicPr>
          <p:cNvPr id="36" name="图片 35"/>
          <p:cNvPicPr/>
          <p:nvPr/>
        </p:nvPicPr>
        <p:blipFill>
          <a:blip r:embed="rId4"/>
          <a:stretch>
            <a:fillRect/>
          </a:stretch>
        </p:blipFill>
        <p:spPr>
          <a:xfrm>
            <a:off x="154565" y="2846812"/>
            <a:ext cx="11883528" cy="4911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115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6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17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118" name="Rectangle 47"/>
          <p:cNvSpPr/>
          <p:nvPr/>
        </p:nvSpPr>
        <p:spPr>
          <a:xfrm>
            <a:off x="1288212" y="759990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发现自我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" name="图片 1" descr="微信图片_20231129205802"/>
          <p:cNvPicPr/>
          <p:nvPr/>
        </p:nvPicPr>
        <p:blipFill>
          <a:blip r:embed="rId1"/>
          <a:stretch>
            <a:fillRect/>
          </a:stretch>
        </p:blipFill>
        <p:spPr>
          <a:xfrm>
            <a:off x="674370" y="1601470"/>
            <a:ext cx="4979035" cy="3583305"/>
          </a:xfrm>
          <a:prstGeom prst="rect">
            <a:avLst/>
          </a:prstGeom>
        </p:spPr>
      </p:pic>
      <p:pic>
        <p:nvPicPr>
          <p:cNvPr id="4" name="图片 3" descr="微信图片_20231129205754"/>
          <p:cNvPicPr/>
          <p:nvPr/>
        </p:nvPicPr>
        <p:blipFill>
          <a:blip r:embed="rId2"/>
          <a:stretch>
            <a:fillRect/>
          </a:stretch>
        </p:blipFill>
        <p:spPr>
          <a:xfrm>
            <a:off x="5996305" y="1601470"/>
            <a:ext cx="4765040" cy="3564890"/>
          </a:xfrm>
          <a:prstGeom prst="rect">
            <a:avLst/>
          </a:prstGeom>
        </p:spPr>
      </p:pic>
      <p:sp>
        <p:nvSpPr>
          <p:cNvPr id="7" name="文本框 6"/>
          <p:cNvSpPr/>
          <p:nvPr/>
        </p:nvSpPr>
        <p:spPr>
          <a:xfrm>
            <a:off x="3596640" y="5534025"/>
            <a:ext cx="4910455" cy="645160"/>
          </a:xfrm>
          <a:prstGeom prst="rect">
            <a:avLst/>
          </a:prstGeom>
        </p:spPr>
        <p:txBody>
          <a:lstStyle/>
          <a:bodyPr wrap="square" rtlCol="0">
            <a:spAutoFit/>
          </a:bodyPr>
          <a:p>
            <a:pPr/>
            <a:r>
              <a:rPr altLang="en-US" lang="zh-CN">
                <a:solidFill>
                  <a:srgbClr val="FF0000"/>
                </a:solidFill>
              </a:rPr>
              <a:t>小组中ISFP人格有3位，ISTP有2位，ISFJ有3位，其余为ESFJ,INFP,ENFJ型人格</a:t>
            </a:r>
            <a:endParaRPr altLang="en-US" 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4"/>
          <p:cNvGrpSpPr>
            <a:grpSpLocks noChangeAspect="1"/>
          </p:cNvGrpSpPr>
          <p:nvPr/>
        </p:nvGrpSpPr>
        <p:grpSpPr>
          <a:xfrm rot="891772">
            <a:off x="427532" y="399778"/>
            <a:ext cx="507974" cy="919389"/>
            <a:chOff x="472" y="425"/>
            <a:chExt cx="363" cy="657"/>
          </a:xfrm>
        </p:grpSpPr>
        <p:sp>
          <p:nvSpPr>
            <p:cNvPr id="245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246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247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371" name="Rectangle 47"/>
          <p:cNvSpPr/>
          <p:nvPr/>
        </p:nvSpPr>
        <p:spPr>
          <a:xfrm>
            <a:off x="1324407" y="667915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发现自我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9" name="图片 8" descr="微信图片_20231129211955"/>
          <p:cNvPicPr/>
          <p:nvPr/>
        </p:nvPicPr>
        <p:blipFill>
          <a:blip r:embed="rId1"/>
          <a:stretch>
            <a:fillRect/>
          </a:stretch>
        </p:blipFill>
        <p:spPr>
          <a:xfrm>
            <a:off x="866775" y="2032635"/>
            <a:ext cx="3017520" cy="4070985"/>
          </a:xfrm>
          <a:prstGeom prst="rect">
            <a:avLst/>
          </a:prstGeom>
        </p:spPr>
      </p:pic>
      <p:pic>
        <p:nvPicPr>
          <p:cNvPr id="10" name="图片 9" descr="微信图片_2023112921200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4235" y="2032635"/>
            <a:ext cx="2843530" cy="4071620"/>
          </a:xfrm>
          <a:prstGeom prst="rect">
            <a:avLst/>
          </a:prstGeom>
        </p:spPr>
      </p:pic>
      <p:pic>
        <p:nvPicPr>
          <p:cNvPr id="11" name="图片 10" descr="微信图片_20231129212007"/>
          <p:cNvPicPr/>
          <p:nvPr/>
        </p:nvPicPr>
        <p:blipFill>
          <a:blip r:embed="rId3"/>
          <a:stretch>
            <a:fillRect/>
          </a:stretch>
        </p:blipFill>
        <p:spPr>
          <a:xfrm>
            <a:off x="8501380" y="2031365"/>
            <a:ext cx="3053715" cy="4072255"/>
          </a:xfrm>
          <a:prstGeom prst="rect">
            <a:avLst/>
          </a:prstGeom>
        </p:spPr>
      </p:pic>
      <p:sp>
        <p:nvSpPr>
          <p:cNvPr id="14" name="Rectangle 47"/>
          <p:cNvSpPr/>
          <p:nvPr/>
        </p:nvSpPr>
        <p:spPr>
          <a:xfrm>
            <a:off x="3835197" y="1210840"/>
            <a:ext cx="3672840" cy="3689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2400">
                <a:solidFill>
                  <a:srgbClr val="FFC000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组员又进行了职业倾向测评</a:t>
            </a:r>
            <a:endParaRPr altLang="en-US" dirty="0" lang="zh-CN" smtClean="0" b="1" sz="2400">
              <a:solidFill>
                <a:srgbClr val="FFC000"/>
              </a:solidFill>
              <a:cs typeface="Arial" panose="020B0604020202020204" pitchFamily="34" charset="0"/>
              <a:sym typeface="+mn-ea"/>
              <a:ea typeface="方正静蕾简体" pitchFamily="2" charset="-122"/>
              <a:latin typeface="方正静蕾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152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53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154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155" name="Rectangle 47"/>
          <p:cNvSpPr/>
          <p:nvPr/>
        </p:nvSpPr>
        <p:spPr>
          <a:xfrm>
            <a:off x="1288415" y="760095"/>
            <a:ext cx="288353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发现自我</a:t>
            </a:r>
            <a:endParaRPr altLang="en-US" dirty="0" lang="zh-CN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2" name="图片 1" descr="微信图片_20231129213951"/>
          <p:cNvPicPr/>
          <p:nvPr/>
        </p:nvPicPr>
        <p:blipFill>
          <a:blip r:embed="rId1"/>
          <a:stretch>
            <a:fillRect/>
          </a:stretch>
        </p:blipFill>
        <p:spPr>
          <a:xfrm>
            <a:off x="29845" y="1611630"/>
            <a:ext cx="3197860" cy="4264025"/>
          </a:xfrm>
          <a:prstGeom prst="rect">
            <a:avLst/>
          </a:prstGeom>
        </p:spPr>
      </p:pic>
      <p:pic>
        <p:nvPicPr>
          <p:cNvPr id="3" name="图片 2" descr="微信图片_20231129213956"/>
          <p:cNvPicPr/>
          <p:nvPr/>
        </p:nvPicPr>
        <p:blipFill>
          <a:blip r:embed="rId2"/>
          <a:stretch>
            <a:fillRect/>
          </a:stretch>
        </p:blipFill>
        <p:spPr>
          <a:xfrm>
            <a:off x="4340225" y="1611630"/>
            <a:ext cx="3249295" cy="4263390"/>
          </a:xfrm>
          <a:prstGeom prst="rect">
            <a:avLst/>
          </a:prstGeom>
        </p:spPr>
      </p:pic>
      <p:pic>
        <p:nvPicPr>
          <p:cNvPr id="4" name="图片 3" descr="微信图片_20231129214004"/>
          <p:cNvPicPr/>
          <p:nvPr/>
        </p:nvPicPr>
        <p:blipFill>
          <a:blip r:embed="rId3"/>
          <a:stretch>
            <a:fillRect/>
          </a:stretch>
        </p:blipFill>
        <p:spPr>
          <a:xfrm>
            <a:off x="8759190" y="1612900"/>
            <a:ext cx="3378200" cy="426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4"/>
          <p:cNvGrpSpPr>
            <a:grpSpLocks noChangeAspect="1"/>
          </p:cNvGrpSpPr>
          <p:nvPr/>
        </p:nvGrpSpPr>
        <p:grpSpPr>
          <a:xfrm rot="891772">
            <a:off x="521512" y="551543"/>
            <a:ext cx="507974" cy="919389"/>
            <a:chOff x="472" y="425"/>
            <a:chExt cx="363" cy="657"/>
          </a:xfrm>
        </p:grpSpPr>
        <p:sp>
          <p:nvSpPr>
            <p:cNvPr id="341" name="Freeform 5"/>
            <p:cNvSpPr/>
            <p:nvPr/>
          </p:nvSpPr>
          <p:spPr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h="305" w="154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342" name="Freeform 6"/>
            <p:cNvSpPr/>
            <p:nvPr/>
          </p:nvSpPr>
          <p:spPr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h="24" w="28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  <p:sp>
          <p:nvSpPr>
            <p:cNvPr id="343" name="Freeform 7"/>
            <p:cNvSpPr/>
            <p:nvPr/>
          </p:nvSpPr>
          <p:spPr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h="23" w="35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/>
              <a:endParaRPr altLang="en-US" lang="zh-CN"/>
            </a:p>
          </p:txBody>
        </p:sp>
      </p:grpSp>
      <p:sp>
        <p:nvSpPr>
          <p:cNvPr id="344" name="Rectangle 47"/>
          <p:cNvSpPr/>
          <p:nvPr/>
        </p:nvSpPr>
        <p:spPr>
          <a:xfrm>
            <a:off x="1288212" y="759990"/>
            <a:ext cx="16332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altLang="en-US" dirty="0" lang="zh-CN" smtClean="0" b="1" sz="3200">
                <a:solidFill>
                  <a:schemeClr val="bg1"/>
                </a:solidFill>
                <a:cs typeface="Arial" panose="020B0604020202020204" pitchFamily="34" charset="0"/>
                <a:sym typeface="+mn-ea"/>
                <a:ea typeface="方正静蕾简体" pitchFamily="2" charset="-122"/>
                <a:latin typeface="方正静蕾简体" pitchFamily="2" charset="-122"/>
              </a:rPr>
              <a:t>发现自我</a:t>
            </a:r>
            <a:endParaRPr dirty="0" lang="en-US" smtClean="0" b="1" sz="3200">
              <a:solidFill>
                <a:schemeClr val="bg1"/>
              </a:solidFill>
              <a:cs typeface="Arial" panose="020B0604020202020204" pitchFamily="34" charset="0"/>
              <a:ea typeface="方正静蕾简体" pitchFamily="2" charset="-122"/>
              <a:latin typeface="方正静蕾简体" pitchFamily="2" charset="-122"/>
            </a:endParaRPr>
          </a:p>
        </p:txBody>
      </p:sp>
      <p:pic>
        <p:nvPicPr>
          <p:cNvPr id="3" name="图片 2" descr="微信图片_20231129214009"/>
          <p:cNvPicPr/>
          <p:nvPr/>
        </p:nvPicPr>
        <p:blipFill>
          <a:blip r:embed="rId1"/>
          <a:stretch>
            <a:fillRect/>
          </a:stretch>
        </p:blipFill>
        <p:spPr>
          <a:xfrm>
            <a:off x="5893435" y="1252220"/>
            <a:ext cx="4290695" cy="3903980"/>
          </a:xfrm>
          <a:prstGeom prst="rect">
            <a:avLst/>
          </a:prstGeom>
        </p:spPr>
      </p:pic>
      <p:sp>
        <p:nvSpPr>
          <p:cNvPr id="5" name="文本框 4"/>
          <p:cNvSpPr/>
          <p:nvPr/>
        </p:nvSpPr>
        <p:spPr>
          <a:xfrm>
            <a:off x="1101090" y="2972435"/>
            <a:ext cx="3552825" cy="1476375"/>
          </a:xfrm>
          <a:prstGeom prst="rect">
            <a:avLst/>
          </a:prstGeom>
        </p:spPr>
        <p:txBody>
          <a:lstStyle/>
          <a:bodyPr wrap="square" rtlCol="0">
            <a:spAutoFit/>
          </a:bodyPr>
          <a:p>
            <a:pPr/>
            <a:r>
              <a:rPr altLang="zh-CN" lang="en-US">
                <a:solidFill>
                  <a:schemeClr val="accent6"/>
                </a:solidFill>
              </a:rPr>
              <a:t/>
            </a:r>
            <a:r>
              <a:rPr altLang="en-US" lang="zh-CN">
                <a:solidFill>
                  <a:schemeClr val="accent6"/>
                </a:solidFill>
              </a:rPr>
              <a:t>小组成员还进行了职业价值观的测试和职业竞争优势能力的测试，在这些测试下成员们对自己有个比较全面的认识更了解自己。</a:t>
            </a:r>
            <a:endParaRPr altLang="en-US" 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WPS 演示</Application>
  <PresentationFormat>自定义</PresentationFormat>
  <Paragraphs>65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苏新诗古印宋简</vt:lpstr>
      <vt:lpstr>方正静蕾简体</vt:lpstr>
      <vt:lpstr>Calibri</vt:lpstr>
      <vt:lpstr>微软雅黑</vt:lpstr>
      <vt:lpstr>华文细黑</vt:lpstr>
      <vt:lpstr>Arial Unicode MS</vt:lpstr>
      <vt:lpstr>Calibri Light</vt:lpstr>
      <vt:lpstr>billy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黑板</dc:title>
  <dc:creator>第一PPT</dc:creator>
  <cp:keywords>www.1ppt.com</cp:keywords>
  <dc:description>www.1ppt.com</dc:description>
  <cp:lastModifiedBy>！！！...</cp:lastModifiedBy>
  <cp:revision>64</cp:revision>
  <dcterms:created xsi:type="dcterms:W3CDTF">2015-12-25T04:35:00Z</dcterms:created>
  <dcterms:modified xsi:type="dcterms:W3CDTF">2023-11-29T15:19:08Z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KSOProductBuildVer">
    <vt:lpwstr>2052-11.8.6.8810</vt:lpwstr>
  </property>
</Properties>
</file>